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270" r:id="rId2"/>
    <p:sldId id="271" r:id="rId3"/>
    <p:sldId id="275" r:id="rId4"/>
    <p:sldId id="278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313" r:id="rId13"/>
    <p:sldId id="314" r:id="rId14"/>
    <p:sldId id="323" r:id="rId15"/>
    <p:sldId id="315" r:id="rId16"/>
    <p:sldId id="316" r:id="rId17"/>
    <p:sldId id="317" r:id="rId18"/>
    <p:sldId id="318" r:id="rId19"/>
    <p:sldId id="319" r:id="rId20"/>
    <p:sldId id="320" r:id="rId21"/>
    <p:sldId id="324" r:id="rId22"/>
    <p:sldId id="321" r:id="rId23"/>
    <p:sldId id="325" r:id="rId24"/>
    <p:sldId id="322" r:id="rId25"/>
    <p:sldId id="326" r:id="rId26"/>
    <p:sldId id="287" r:id="rId27"/>
    <p:sldId id="289" r:id="rId28"/>
    <p:sldId id="285" r:id="rId29"/>
    <p:sldId id="290" r:id="rId30"/>
    <p:sldId id="292" r:id="rId31"/>
    <p:sldId id="291" r:id="rId32"/>
    <p:sldId id="293" r:id="rId33"/>
    <p:sldId id="294" r:id="rId34"/>
    <p:sldId id="296" r:id="rId35"/>
    <p:sldId id="327" r:id="rId36"/>
    <p:sldId id="328" r:id="rId37"/>
    <p:sldId id="295" r:id="rId38"/>
    <p:sldId id="329" r:id="rId39"/>
    <p:sldId id="297" r:id="rId40"/>
    <p:sldId id="331" r:id="rId41"/>
    <p:sldId id="330" r:id="rId42"/>
    <p:sldId id="298" r:id="rId43"/>
    <p:sldId id="332" r:id="rId44"/>
    <p:sldId id="311" r:id="rId45"/>
    <p:sldId id="333" r:id="rId46"/>
    <p:sldId id="312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8080"/>
    <a:srgbClr val="5F5F5F"/>
    <a:srgbClr val="3399FF"/>
    <a:srgbClr val="000066"/>
    <a:srgbClr val="0033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7" autoAdjust="0"/>
    <p:restoredTop sz="94686" autoAdjust="0"/>
  </p:normalViewPr>
  <p:slideViewPr>
    <p:cSldViewPr>
      <p:cViewPr varScale="1">
        <p:scale>
          <a:sx n="58" d="100"/>
          <a:sy n="58" d="100"/>
        </p:scale>
        <p:origin x="6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AFA0A673-DFB7-431D-AAB3-40F6E428369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2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DB8244DE-24FA-410F-9EE8-6A8A6BDF62FE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874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43477-CA19-498B-9134-7AEC053E278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98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00FB8D-9831-47D8-8569-8435F9CA9F9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90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388C28-8DF4-4E56-B535-CBCE9C66FD4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1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42B7D5-5508-4309-8DA0-A063CC04726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66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3A4930D-B15F-4BEB-9319-4946B80ED7A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63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589F08-0363-4088-8210-EF791861DF51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412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270C9D-B501-4679-8C5F-CA47EAFAC225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19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0D0A4F-BDE4-4DF1-B3A1-5933C85DB83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4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03176D-6F42-4A01-B291-BCCE1F21A6A9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19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4A3812-CFA5-49D8-BE6D-C02B383E75D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748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928D714-5924-44A4-97DB-57B359F900E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0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A72EC6-03E2-4D61-A0EB-E6D7003922C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88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FFB6FC-4CE7-47CB-B806-B20872655C1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707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FFB6FC-4CE7-47CB-B806-B20872655C1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99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EE342EB-44C8-4DA2-B03B-9BF0AB3C2F63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33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DB30A88-6164-4802-9D83-A75DFB83B01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894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941795F-4311-492E-839E-ED8E52AE8AFE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989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A17DF9-94FA-4B52-AF7B-0882844E576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47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2849-FB21-4505-8961-47A20793CC7E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925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A41E7A-92F9-4800-A13C-F76FA207A723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658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9BB51C-A1FD-43DE-AEAF-AD2B58AA388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886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18C96C-A268-4A7F-875E-F29323DFF3B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39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422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34CB46-245E-4F76-BBB0-6B4B2CF01D9B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038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490BBB-9878-466C-85DE-C93A07BC8DE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703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655E37D-A24F-49AD-9E27-5E7A23DB842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321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2533EC-9608-4E95-B2D3-90C34D35FA2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38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3F281-E933-4E6C-A3D1-39F4647C70C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171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3F281-E933-4E6C-A3D1-39F4647C70C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469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3F281-E933-4E6C-A3D1-39F4647C70C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787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3F281-E933-4E6C-A3D1-39F4647C70C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975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27F39E-B6E1-44D2-B88F-A1CFB74F583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093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F725DD-F17F-4C43-B603-4E937A707A9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79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228F26-2137-4CF1-8AE9-CC04065D946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3189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B92312-E28C-4C21-A238-5638A6F4ECF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020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B92312-E28C-4C21-A238-5638A6F4ECF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188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8DE6A2-63C4-4EE4-968D-7CF2C4E3950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634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8DE6A2-63C4-4EE4-968D-7CF2C4E3950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1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531D-FA34-4A31-AD47-EFE34C577A6E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05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A9064D-1DF6-4F3A-AC75-E89D790105F9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06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B8D5D3-8360-4705-BC19-D13483BB291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62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6C3A1A-9B71-4D8B-85A6-15B62B0CD53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49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4407BC-1BF5-4F9D-96D9-43E22F086ABC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51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2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Memory Hierarchy Design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/>
              <a:t>S</a:t>
            </a:r>
            <a:r>
              <a:rPr lang="en-US" sz="2800" smtClean="0"/>
              <a:t>peculative </a:t>
            </a:r>
            <a:r>
              <a:rPr lang="en-US" sz="2800" dirty="0" smtClean="0"/>
              <a:t>and multithreaded processors may execute other instructions during a miss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Reduces performance impact of misses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09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700808"/>
            <a:ext cx="7056784" cy="504056"/>
          </a:xfrm>
          <a:prstGeom prst="rect">
            <a:avLst/>
          </a:prstGeom>
          <a:noFill/>
        </p:spPr>
      </p:pic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64904"/>
            <a:ext cx="7543336" cy="33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Six basic cache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block size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compulsory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capacity and conflict misses, increases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total cache capacity to reduce miss rate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associativity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conflict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number of cache levels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overall memory access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Giving priority to read misses over writes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Avoiding address translation in cache indexing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hit time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US" sz="3200" smtClean="0"/>
              <a:t>Memory </a:t>
            </a:r>
            <a:r>
              <a:rPr lang="en-US" sz="3200" smtClean="0"/>
              <a:t>Technology and Optimizations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Performance 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Latency is concern of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Bandwidth is concern of multiprocessors and I/O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Access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Time between read request and when desired word arrives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Cycle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Minimum time between unrelated requests to memory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/>
              <a:t>SRAM memory has low latency, use </a:t>
            </a:r>
            <a:r>
              <a:rPr lang="en-US" sz="2800"/>
              <a:t>for </a:t>
            </a:r>
            <a:r>
              <a:rPr lang="en-US" sz="2800" smtClean="0"/>
              <a:t>cache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 smtClean="0"/>
              <a:t>Organize </a:t>
            </a:r>
            <a:r>
              <a:rPr lang="en-US" sz="2800"/>
              <a:t>DRAM chips into many banks for high bandwidth, use for main memory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low power to retain 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6 transistors/bit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be re-written after being read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also be periodically </a:t>
            </a:r>
            <a:r>
              <a:rPr lang="en-US" sz="2400" dirty="0" err="1" smtClean="0"/>
              <a:t>refeshed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Every ~ </a:t>
            </a:r>
            <a:r>
              <a:rPr lang="en-US" sz="2000" smtClean="0"/>
              <a:t>8 </a:t>
            </a:r>
            <a:r>
              <a:rPr lang="en-US" sz="2000" smtClean="0"/>
              <a:t>ms (roughly 5% of time)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row can be refreshed simultaneously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transistor/bit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Address lines are multiplexed: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Upper half of address:  row access strobe (RAS)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half of address:  column access strobe (CAS)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Organization of DRAM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60235" cy="315865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Amdahl: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capacity should grow linearly with processor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Unfortunately, memory capacity and speed has not kept pace with processors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accesses to same row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Synchronous DRAM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Added clock to DRAM interface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Burst mode with critical word first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Wider interfaces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Double data rate (DDR)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banks on each DRAM device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7" y="2099276"/>
            <a:ext cx="8460432" cy="24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8361825" cy="317866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DDR: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DDR2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power (2.5 V -&gt; 1.8 V)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rates (266 MHz, 333 MHz, 400 MHz)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1.5 V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800 MHz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DDR4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1-1.2 V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1333 MHz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GDDR5 is graphics memory based on DDR3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Reducing power in SDRAMs: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Lower voltage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 power mode (ignores clock, continues to refresh)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Graphics </a:t>
            </a:r>
            <a:r>
              <a:rPr lang="en-US" sz="2800" dirty="0" smtClean="0"/>
              <a:t>memory: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Achieve 2-5 X bandwidth per DRAM vs. 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Wider interfaces (32 vs. 16 bit)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Possible because they are attached via soldering instead of </a:t>
            </a:r>
            <a:r>
              <a:rPr lang="en-US" sz="1600" dirty="0" err="1" smtClean="0"/>
              <a:t>socketted</a:t>
            </a:r>
            <a:r>
              <a:rPr lang="en-US" sz="1600" dirty="0" smtClean="0"/>
              <a:t> </a:t>
            </a:r>
            <a:r>
              <a:rPr lang="en-US" sz="1600" smtClean="0"/>
              <a:t>DIMM </a:t>
            </a:r>
            <a:r>
              <a:rPr lang="en-US" sz="1600" smtClean="0"/>
              <a:t>modules</a:t>
            </a:r>
            <a:endParaRPr lang="en-US" sz="16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Programmers want unlimited amounts of memory with low latency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Fast memory technology is more expensive per bit than slower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 organize memory system into a hierarchy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Entire addressable memory space available in largest, slowest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Incrementally smaller and faster memories, each containing a subset of the memory below it, proceed in steps up toward the processor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Temporal and spatial locality insures that nearly all references can be found in smaller memories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Gives the allusion of a large, fast memory being presented to the processor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Power Consumption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8" y="1412776"/>
            <a:ext cx="7838772" cy="410351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Stacked/Embedded DRAMs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Stacked DRAMs in same package as processor</a:t>
            </a:r>
          </a:p>
          <a:p>
            <a:pPr lvl="1"/>
            <a:r>
              <a:rPr lang="en-US" smtClean="0"/>
              <a:t>High Bandwidth Memory (HBM)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068960"/>
            <a:ext cx="7210425" cy="27051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Type </a:t>
            </a:r>
            <a:r>
              <a:rPr lang="en-US" sz="2800" smtClean="0"/>
              <a:t>of </a:t>
            </a:r>
            <a:r>
              <a:rPr lang="en-US" sz="2800" smtClean="0"/>
              <a:t>EEPROM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Types:  NAND (denser) and NOR (faster)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NAND Flash: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Reads are sequential, reads entire page (.5 to 4 KiB)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25 us for first byte, 40 MiB/s for subsequent bytes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SDRAM:  40 ns for first byte, 4.8 GB/s for subsequent bytes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 KiB transfer: 75 uS vs 500 ns for SDRAM, 150X slower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300 to 500X faster than magnetic disk</a:t>
            </a: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NAND Flash </a:t>
            </a:r>
            <a:r>
              <a:rPr lang="en-US" dirty="0" smtClean="0"/>
              <a:t>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Must be erased (in blocks) before being overwritten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Nonvolatile, can use as little as zero power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Limited number of </a:t>
            </a:r>
            <a:r>
              <a:rPr lang="en-US" sz="2800"/>
              <a:t>write </a:t>
            </a:r>
            <a:r>
              <a:rPr lang="en-US" sz="2800" smtClean="0"/>
              <a:t>cycles (~100,000)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$2/GiB, compared to $20-40/GiB for SDRAM and $0.09 GiB for magnetic disk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Phase-Change/Memrister </a:t>
            </a:r>
            <a:r>
              <a:rPr lang="en-US" sz="2800" smtClean="0"/>
              <a:t>Memory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Possibly 10X improvement in write performance and 2X improvement in read performance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Dependability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is susceptible to cosmic rays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Soft errors</a:t>
            </a:r>
            <a:r>
              <a:rPr lang="en-US" sz="2800" dirty="0" smtClean="0"/>
              <a:t>:  dynamic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Detected and fixed by error correcting codes (ECC)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Hard errors</a:t>
            </a:r>
            <a:r>
              <a:rPr lang="en-US" sz="2800" dirty="0" smtClean="0"/>
              <a:t>:  permanent errors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 </a:t>
            </a:r>
            <a:r>
              <a:rPr lang="en-US" sz="2400" smtClean="0"/>
              <a:t>spare </a:t>
            </a:r>
            <a:r>
              <a:rPr lang="en-US" sz="2400" dirty="0" smtClean="0"/>
              <a:t>rows to replace defective rows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Chipkill</a:t>
            </a:r>
            <a:r>
              <a:rPr lang="en-US" sz="2800" dirty="0" smtClean="0"/>
              <a:t>:  a RAID-like error recovery technique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881329" y="1893339"/>
            <a:ext cx="415601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Memory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Technology and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US" sz="3200" smtClean="0"/>
              <a:t>Advanced Optimizations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Reduce hit time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Small and simple first-level caches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Way prediction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Increase bandwidth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Pipelined caches, multibanked caches, non-blocking caches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miss penalty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Critical word first, merging write buffers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miss rate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Compiler optimizations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miss penalty or miss rate via parallelization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Hardware or compiler prefetching</a:t>
            </a:r>
            <a:endParaRPr 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time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79091"/>
            <a:ext cx="6650577" cy="466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per read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817563"/>
            <a:ext cx="6548148" cy="469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 improve hit time, predict the way to pre-set </a:t>
            </a:r>
            <a:r>
              <a:rPr lang="en-US" sz="2800" dirty="0" err="1" smtClean="0"/>
              <a:t>mux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Mis</a:t>
            </a:r>
            <a:r>
              <a:rPr lang="en-US" sz="2400" dirty="0" smtClean="0"/>
              <a:t>-prediction gives longer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Prediction accuracy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90% for two-way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80% for four-way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used on MIPS R10000 in mid-90s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on ARM Cortex-A8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Extend to predict block as well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“Way selection”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Increases </a:t>
            </a:r>
            <a:r>
              <a:rPr lang="en-US" sz="2400" dirty="0" err="1" smtClean="0"/>
              <a:t>mis</a:t>
            </a:r>
            <a:r>
              <a:rPr lang="en-US" sz="2400" dirty="0" smtClean="0"/>
              <a:t>-prediction penalty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4 – Core i7:  4 cycles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Increases </a:t>
            </a:r>
            <a:r>
              <a:rPr lang="en-US" sz="2800" dirty="0" smtClean="0"/>
              <a:t>branch </a:t>
            </a:r>
            <a:r>
              <a:rPr lang="en-US" sz="2800" err="1" smtClean="0"/>
              <a:t>mis</a:t>
            </a:r>
            <a:r>
              <a:rPr lang="en-US" sz="2800" smtClean="0"/>
              <a:t>-prediction </a:t>
            </a:r>
            <a:r>
              <a:rPr lang="en-US" sz="2800" smtClean="0"/>
              <a:t>penalty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Makes </a:t>
            </a:r>
            <a:r>
              <a:rPr lang="en-US" sz="2800" dirty="0" smtClean="0"/>
              <a:t>it easier to </a:t>
            </a:r>
            <a:r>
              <a:rPr lang="en-US" sz="2800" smtClean="0"/>
              <a:t>increase </a:t>
            </a:r>
            <a:r>
              <a:rPr lang="en-US" sz="2800" smtClean="0"/>
              <a:t>associativity</a:t>
            </a:r>
            <a:endParaRPr lang="en-US" sz="28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48848"/>
            <a:ext cx="4968552" cy="538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ARM Cortex-A8 supports 1-4 banks for L2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i7 supports 4 banks for L1 and 8 banks for L2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Interleave banks according to block address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8371264" cy="159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Nonblocking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631112" cy="2231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Allow hits before previous misses complete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miss”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multiple miss”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L2 must support this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general, processors can hide L1 miss penalty but not L2 miss penalty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84" y="3284984"/>
            <a:ext cx="5721369" cy="28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Word First, Early Restart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it to the processor as soon as it arrives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words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missed work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Effectiveness of these strategies depends on block size and likelihood of another access to the portion of the block that has not yet been fetched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storing to a block that is already pending in the write buffer, update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 not apply to I/O addresses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2849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 write buffering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0555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Write buffering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780928"/>
            <a:ext cx="4268573" cy="318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Swap nested loops to access memory in sequential order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accessing entire rows or columns, subdivide matrices into blocks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more memory accesses but improves locality of accesses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3533"/>
            <a:ext cx="432048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for (i = 0; i &lt; N; i = i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for (j = 0; j &lt; N; j = j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r = 0;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for (k = 0; k &lt; N; k = k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r = r + y[i][k]*z[k][j];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x[i][j] = r;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02880"/>
            <a:ext cx="8239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6444133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for (jj = 0; jj &lt; N; jj = jj + B)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for (kk = 0; kk &lt; N; kk = kk + B)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for (i = 0; i &lt; N; i = i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for (j = jj; j &lt; min(jj + B,N); j = j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r = 0;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for (k = kk; k &lt; min(kk + B,N); k = k + 1)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r = r + y[i][k]*z[k][j];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x[i][j] = x[i][j] + r;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7411070" cy="24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Fetch two blocks on miss (include next sequential block)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6612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Pentium 4 Pre-fetching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66" y="2019186"/>
            <a:ext cx="6526312" cy="356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Non-faulting: 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Combine with loop unrolling and software pipelining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Use HBM to Extend Hierarchy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128 MiB to 1 GiB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Smaller blocks require substantial tag storage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Larger blocks are potentially inefficient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One approach (L-H):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Each SDRAM row is a block index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Each row contains set of tags and 29 data segments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29-set associative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Hit requires a CAS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 Gap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4" y="1556792"/>
            <a:ext cx="8511831" cy="426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Use HBM to Extend Hierarchy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Another approach (Alloy cache):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Mold tag and data together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 direct mapped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Both schemes require two DRAM accesses for misses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Two solutions: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Use map to keep track of blocks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Predict likely misses</a:t>
            </a:r>
            <a:endParaRPr lang="en-US" sz="20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Use HBM to Extend Hierarchy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27240"/>
            <a:ext cx="7326368" cy="52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13" y="817563"/>
            <a:ext cx="7383212" cy="541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US" sz="3200" smtClean="0"/>
              <a:t>Virtual </a:t>
            </a:r>
            <a:r>
              <a:rPr lang="en-US" sz="3200" smtClean="0"/>
              <a:t>Memory and Virtual Machines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Protection via virtual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Keeps processes in their own memory space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Role </a:t>
            </a:r>
            <a:r>
              <a:rPr lang="en-US" sz="2800" smtClean="0"/>
              <a:t>of </a:t>
            </a:r>
            <a:r>
              <a:rPr lang="en-US" sz="2800" smtClean="0"/>
              <a:t>architecture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Protect certain aspects of CPU state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for switching between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to limit memory accesses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TLB to translate addresses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Supports isolation and security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Sharing a computer among many unrelated users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Enabled by raw speed of processors, making the overhead more acceptable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Allows different ISAs and operating systems to be presented to user programs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“System Virtual Machines”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SVM software is called “virtual machine monitor” or “hypervisor”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Individual virtual machines run under the monitor are called “guest VMs”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of VMM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Guest software should: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Behave on as if running on native hardware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Not be able to change allocation of real system resources</a:t>
            </a:r>
          </a:p>
          <a:p>
            <a:pPr>
              <a:lnSpc>
                <a:spcPct val="90000"/>
              </a:lnSpc>
            </a:pPr>
            <a:r>
              <a:rPr lang="en-US" smtClean="0"/>
              <a:t>VMM should be able to “context switch” guests</a:t>
            </a:r>
          </a:p>
          <a:p>
            <a:pPr>
              <a:lnSpc>
                <a:spcPct val="90000"/>
              </a:lnSpc>
            </a:pPr>
            <a:r>
              <a:rPr lang="en-US" smtClean="0"/>
              <a:t>Hardware must allow: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System and use processor modes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Privileged subset of instructions for allocating system resources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Impact of VMs on Virtual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Each guest OS maintains its own set of page tables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adds a level of memory between physical and virtual memory called “real memory”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maintains shadow page table that maps guest virtual addresses to physical addresses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Requires VMM to detect guest’s changes to its own page table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Occurs naturally if accessing the page table pointer is a privileged operation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smtClean="0"/>
              <a:t>Extending the ISA for Virtualization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Objectives: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Avoid flushing TLB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 nested page tables instead of shadow page tables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Allow devices to use DMA to move data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Allow guest OS’s to handle device interrupts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For security:  allow programs to manage encrypted portions of code and data</a:t>
            </a: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Predicting cache performance of one program from another</a:t>
            </a:r>
          </a:p>
          <a:p>
            <a:r>
              <a:rPr lang="en-US" smtClean="0"/>
              <a:t>Simulating enough instructions to get accurate performance measures of the memory hierarchy</a:t>
            </a:r>
          </a:p>
          <a:p>
            <a:r>
              <a:rPr lang="en-US" smtClean="0"/>
              <a:t>Not deliverying high memory bandwidth in a cache-based system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hierarchy design becomes more crucial with recent multi-core processors: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Aggregate peak bandwidth grows with # cores: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Intel Core i7 can generate two references per core per clock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Four cores and 3.2 GHz clock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25.6 billion 64-bit data references/second +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12.8 billion 128-bit </a:t>
            </a:r>
            <a:r>
              <a:rPr lang="en-US" smtClean="0"/>
              <a:t>instruction references/second</a:t>
            </a: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= 409.6 GB/s!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DRAM bandwidth is </a:t>
            </a:r>
            <a:r>
              <a:rPr lang="en-US" smtClean="0"/>
              <a:t>only </a:t>
            </a:r>
            <a:r>
              <a:rPr lang="en-US" smtClean="0"/>
              <a:t>8% </a:t>
            </a:r>
            <a:r>
              <a:rPr lang="en-US" dirty="0" smtClean="0"/>
              <a:t>of </a:t>
            </a:r>
            <a:r>
              <a:rPr lang="en-US" smtClean="0"/>
              <a:t>this </a:t>
            </a:r>
            <a:r>
              <a:rPr lang="en-US" smtClean="0"/>
              <a:t>(</a:t>
            </a:r>
            <a:r>
              <a:rPr lang="en-US" smtClean="0"/>
              <a:t>34.1</a:t>
            </a:r>
            <a:r>
              <a:rPr lang="en-US" smtClean="0"/>
              <a:t> </a:t>
            </a:r>
            <a:r>
              <a:rPr lang="en-US" dirty="0" smtClean="0"/>
              <a:t>GB/s)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Multi-port, pipelined caches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Two levels of cache per core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Shared third-level cache on chip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High-end microprocessors have &gt;10 MB on-chip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Consumes large amount of area and power budget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a word is not found in the cache, a </a:t>
            </a:r>
            <a:r>
              <a:rPr lang="en-US" sz="2800" i="1" dirty="0" smtClean="0"/>
              <a:t>miss </a:t>
            </a:r>
            <a:r>
              <a:rPr lang="en-US" sz="2800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 fetch the other words contained within the </a:t>
            </a:r>
            <a:r>
              <a:rPr lang="en-US" sz="2400" i="1" dirty="0" smtClean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Takes advantage of spatial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block into cache in any location within its </a:t>
            </a:r>
            <a:r>
              <a:rPr lang="en-US" sz="2400" i="1" dirty="0" smtClean="0"/>
              <a:t>set</a:t>
            </a:r>
            <a:r>
              <a:rPr lang="en-US" sz="2400" dirty="0" smtClean="0"/>
              <a:t>, determined by address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 address MOD number </a:t>
            </a:r>
            <a:r>
              <a:rPr lang="en-US" sz="2000" smtClean="0"/>
              <a:t>of </a:t>
            </a:r>
            <a:r>
              <a:rPr lang="en-US" sz="2000" smtClean="0"/>
              <a:t>sets in cache</a:t>
            </a: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n</a:t>
            </a:r>
            <a:r>
              <a:rPr lang="en-US" sz="2800" dirty="0" smtClean="0"/>
              <a:t> sets =&gt; </a:t>
            </a:r>
            <a:r>
              <a:rPr lang="en-US" sz="2800" i="1" dirty="0" smtClean="0"/>
              <a:t>n-way set associative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Direct-mapped cache =&gt; </a:t>
            </a:r>
            <a:r>
              <a:rPr lang="en-US" sz="2400" dirty="0" smtClean="0"/>
              <a:t>one block per set</a:t>
            </a:r>
            <a:endParaRPr lang="en-US" sz="2400" i="1" dirty="0" smtClean="0"/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Fully associative </a:t>
            </a:r>
            <a:r>
              <a:rPr lang="en-US" sz="2400" dirty="0" smtClean="0"/>
              <a:t>=&gt; one set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Writing to cache:  two strategies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Write-through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Immediately update lower levels of hierarchy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Write-back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Only update lower levels of hierarchy when an updated block is replaced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Both strategies use </a:t>
            </a:r>
            <a:r>
              <a:rPr lang="en-US" sz="2400" i="1" dirty="0" smtClean="0"/>
              <a:t>write buffer </a:t>
            </a:r>
            <a:r>
              <a:rPr lang="en-US" sz="2400" dirty="0" smtClean="0"/>
              <a:t>to make writes asynchronous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Miss 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Fraction of cache access that result in a miss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Causes of misses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Compulsory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First reference to a block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 discarded and later retrieved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Conflict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Program makes repeated references to multiple addresses from different blocks that map to the same location in the cache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22649</TotalTime>
  <Words>3497</Words>
  <Application>Microsoft Office PowerPoint</Application>
  <PresentationFormat>On-screen Show (4:3)</PresentationFormat>
  <Paragraphs>609</Paragraphs>
  <Slides>48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Courier New</vt:lpstr>
      <vt:lpstr>Times New Roman</vt:lpstr>
      <vt:lpstr>Wingdings</vt:lpstr>
      <vt:lpstr>1_cod4e</vt:lpstr>
      <vt:lpstr>PowerPoint Presentation</vt:lpstr>
      <vt:lpstr>Introduction</vt:lpstr>
      <vt:lpstr>Memory Hierarchy</vt:lpstr>
      <vt:lpstr>Memory Performance Gap</vt:lpstr>
      <vt:lpstr>Memory Hierarchy Design</vt:lpstr>
      <vt:lpstr>Performance and Power</vt:lpstr>
      <vt:lpstr>Memory Hierarchy Basics</vt:lpstr>
      <vt:lpstr>Memory Hierarchy Basics</vt:lpstr>
      <vt:lpstr>Memory Hierarchy Basics</vt:lpstr>
      <vt:lpstr>Memory Hierarchy Basics</vt:lpstr>
      <vt:lpstr>Memory Hierarchy Basics</vt:lpstr>
      <vt:lpstr>Memory Technology and Optimizations</vt:lpstr>
      <vt:lpstr>Memory Technology</vt:lpstr>
      <vt:lpstr>Internal Organization of DRAM</vt:lpstr>
      <vt:lpstr>Memory Technology</vt:lpstr>
      <vt:lpstr>Memory Optimizations</vt:lpstr>
      <vt:lpstr>Memory Optimizations</vt:lpstr>
      <vt:lpstr>Memory Optimizations</vt:lpstr>
      <vt:lpstr>Memory Optimizations</vt:lpstr>
      <vt:lpstr>Memory Power Consumption</vt:lpstr>
      <vt:lpstr>Stacked/Embedded DRAMs</vt:lpstr>
      <vt:lpstr>Flash Memory</vt:lpstr>
      <vt:lpstr>NAND Flash Memory</vt:lpstr>
      <vt:lpstr>Memory Dependability</vt:lpstr>
      <vt:lpstr>Advanced Optimizations</vt:lpstr>
      <vt:lpstr>L1 Size and Associativity</vt:lpstr>
      <vt:lpstr>L1 Size and Associativity</vt:lpstr>
      <vt:lpstr>Way Prediction</vt:lpstr>
      <vt:lpstr>Pipelined Caches</vt:lpstr>
      <vt:lpstr>Multibanked Caches</vt:lpstr>
      <vt:lpstr>Nonblocking Caches</vt:lpstr>
      <vt:lpstr>Critical Word First, Early Restart</vt:lpstr>
      <vt:lpstr>Merging Write Buffer</vt:lpstr>
      <vt:lpstr>Compiler Optimizations</vt:lpstr>
      <vt:lpstr>Blocking</vt:lpstr>
      <vt:lpstr>Blocking</vt:lpstr>
      <vt:lpstr>Hardware Prefetching</vt:lpstr>
      <vt:lpstr>Compiler Prefetching</vt:lpstr>
      <vt:lpstr>Use HBM to Extend Hierarchy</vt:lpstr>
      <vt:lpstr>Use HBM to Extend Hierarchy</vt:lpstr>
      <vt:lpstr>Use HBM to Extend Hierarchy</vt:lpstr>
      <vt:lpstr>Summary</vt:lpstr>
      <vt:lpstr>Virtual Memory and Virtual Machines</vt:lpstr>
      <vt:lpstr>Virtual Machines</vt:lpstr>
      <vt:lpstr>Requirements of VMM</vt:lpstr>
      <vt:lpstr>Impact of VMs on Virtual Memory</vt:lpstr>
      <vt:lpstr>Extending the ISA for Virtualization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240</cp:revision>
  <dcterms:created xsi:type="dcterms:W3CDTF">2008-07-27T22:34:41Z</dcterms:created>
  <dcterms:modified xsi:type="dcterms:W3CDTF">2017-12-29T02:49:39Z</dcterms:modified>
</cp:coreProperties>
</file>