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305" r:id="rId2"/>
    <p:sldId id="260" r:id="rId3"/>
    <p:sldId id="307" r:id="rId4"/>
    <p:sldId id="289" r:id="rId5"/>
    <p:sldId id="270" r:id="rId6"/>
    <p:sldId id="306" r:id="rId7"/>
    <p:sldId id="308" r:id="rId8"/>
    <p:sldId id="309" r:id="rId9"/>
    <p:sldId id="310" r:id="rId10"/>
    <p:sldId id="311" r:id="rId11"/>
    <p:sldId id="261" r:id="rId12"/>
    <p:sldId id="312" r:id="rId13"/>
    <p:sldId id="30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9233-6F1E-4008-B9E5-38FA84B098A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76442-A4B2-426D-8CF9-FC824A37D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3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0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3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199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6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9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7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08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0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6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2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8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1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B873444-ACAC-4E98-B76E-EE70287C8795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5E0F4EA-C21E-4301-99AF-00DD7A89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ynative.com/python-random-randrang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tterprogramming.pub/understanding-recursion-with-examples-f74606fd6be0" TargetMode="External"/><Relationship Id="rId2" Type="http://schemas.openxmlformats.org/officeDocument/2006/relationships/hyperlink" Target="https://www.cs.utah.edu/~germain/PPS/Topics/recursion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turtle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5895952-5AC3-4DEF-B665-F5965573E6A2}"/>
              </a:ext>
            </a:extLst>
          </p:cNvPr>
          <p:cNvSpPr txBox="1"/>
          <p:nvPr/>
        </p:nvSpPr>
        <p:spPr>
          <a:xfrm>
            <a:off x="588942" y="2344580"/>
            <a:ext cx="11014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/>
              <a:t>Scientific Computing</a:t>
            </a:r>
          </a:p>
          <a:p>
            <a:pPr algn="ctr"/>
            <a:r>
              <a:rPr lang="en-US" sz="4500" b="1" i="1" dirty="0"/>
              <a:t>CS 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3D7DE-5575-4051-9415-BF0DCC9D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090" y="103165"/>
            <a:ext cx="3629025" cy="901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1B8AC6-F194-409F-97D5-97F45D49653D}"/>
              </a:ext>
            </a:extLst>
          </p:cNvPr>
          <p:cNvSpPr txBox="1"/>
          <p:nvPr/>
        </p:nvSpPr>
        <p:spPr>
          <a:xfrm>
            <a:off x="7160653" y="4977270"/>
            <a:ext cx="227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Fall Semester, 2021</a:t>
            </a:r>
          </a:p>
        </p:txBody>
      </p:sp>
      <p:pic>
        <p:nvPicPr>
          <p:cNvPr id="1030" name="Picture 6" descr="DeepMind AI Flunks High School Math Test | by Synced | SyncedReview | Medium">
            <a:extLst>
              <a:ext uri="{FF2B5EF4-FFF2-40B4-BE49-F238E27FC236}">
                <a16:creationId xmlns:a16="http://schemas.microsoft.com/office/drawing/2014/main" id="{824BFF16-4DAA-424B-8032-4B00B482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3" y="4071415"/>
            <a:ext cx="3825562" cy="25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3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59A99-EEAF-4A2F-AD9D-FF13FB7481DA}"/>
              </a:ext>
            </a:extLst>
          </p:cNvPr>
          <p:cNvSpPr txBox="1"/>
          <p:nvPr/>
        </p:nvSpPr>
        <p:spPr>
          <a:xfrm>
            <a:off x="588942" y="283961"/>
            <a:ext cx="1101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rgbClr val="FF0000"/>
                </a:solidFill>
              </a:rPr>
              <a:t>Palindrome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3EE6F-8672-4FBD-ADF9-1272773FB06D}"/>
              </a:ext>
            </a:extLst>
          </p:cNvPr>
          <p:cNvSpPr txBox="1"/>
          <p:nvPr/>
        </p:nvSpPr>
        <p:spPr>
          <a:xfrm>
            <a:off x="588941" y="943171"/>
            <a:ext cx="110141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500" dirty="0"/>
              <a:t>A palindrome is a word or a phrase that is the same whether you read it backward or forward, for example, the word: refer, madam,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8223B-8136-48EA-8562-116C5E6FDA97}"/>
              </a:ext>
            </a:extLst>
          </p:cNvPr>
          <p:cNvSpPr txBox="1"/>
          <p:nvPr/>
        </p:nvSpPr>
        <p:spPr>
          <a:xfrm>
            <a:off x="364093" y="2693852"/>
            <a:ext cx="3696886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import string</a:t>
            </a:r>
          </a:p>
          <a:p>
            <a:endParaRPr lang="en-GB" sz="1500" dirty="0"/>
          </a:p>
          <a:p>
            <a:r>
              <a:rPr lang="en-GB" sz="1500" dirty="0"/>
              <a:t>def </a:t>
            </a:r>
            <a:r>
              <a:rPr lang="en-GB" sz="1500" dirty="0" err="1"/>
              <a:t>is_palindrome</a:t>
            </a:r>
            <a:r>
              <a:rPr lang="en-GB" sz="1500" dirty="0"/>
              <a:t>(phrase):</a:t>
            </a:r>
          </a:p>
          <a:p>
            <a:r>
              <a:rPr lang="en-GB" sz="1500" dirty="0"/>
              <a:t>    # base case</a:t>
            </a:r>
          </a:p>
          <a:p>
            <a:r>
              <a:rPr lang="en-GB" sz="1500" dirty="0"/>
              <a:t>    if </a:t>
            </a:r>
            <a:r>
              <a:rPr lang="en-GB" sz="1500" dirty="0" err="1"/>
              <a:t>len</a:t>
            </a:r>
            <a:r>
              <a:rPr lang="en-GB" sz="1500" dirty="0"/>
              <a:t>(phrase) &lt; 2:</a:t>
            </a:r>
          </a:p>
          <a:p>
            <a:r>
              <a:rPr lang="en-GB" sz="1500" dirty="0"/>
              <a:t>        return True</a:t>
            </a:r>
          </a:p>
          <a:p>
            <a:endParaRPr lang="en-GB" sz="1500" dirty="0"/>
          </a:p>
          <a:p>
            <a:r>
              <a:rPr lang="en-GB" sz="1500" dirty="0"/>
              <a:t>    # divide into easier calculation</a:t>
            </a:r>
          </a:p>
          <a:p>
            <a:r>
              <a:rPr lang="en-GB" sz="1500" dirty="0"/>
              <a:t>    # and recursive operation</a:t>
            </a:r>
          </a:p>
          <a:p>
            <a:r>
              <a:rPr lang="en-GB" sz="1500" dirty="0"/>
              <a:t>    return phrase[0] == phrase[-1] and \</a:t>
            </a:r>
          </a:p>
          <a:p>
            <a:r>
              <a:rPr lang="en-GB" sz="1500" dirty="0"/>
              <a:t>        </a:t>
            </a:r>
            <a:r>
              <a:rPr lang="en-GB" sz="1500" dirty="0" err="1"/>
              <a:t>is_palindrome</a:t>
            </a:r>
            <a:r>
              <a:rPr lang="en-GB" sz="1500" dirty="0"/>
              <a:t>(phrase[1:len(phrase) - 1])</a:t>
            </a:r>
          </a:p>
          <a:p>
            <a:r>
              <a:rPr lang="en-GB" sz="15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A74AB-967D-474B-9CCB-227A75BE1A18}"/>
              </a:ext>
            </a:extLst>
          </p:cNvPr>
          <p:cNvSpPr txBox="1"/>
          <p:nvPr/>
        </p:nvSpPr>
        <p:spPr>
          <a:xfrm>
            <a:off x="3427539" y="2064732"/>
            <a:ext cx="225204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Hands-on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6B050-D1F2-4380-9441-E14F80BCF447}"/>
              </a:ext>
            </a:extLst>
          </p:cNvPr>
          <p:cNvSpPr txBox="1"/>
          <p:nvPr/>
        </p:nvSpPr>
        <p:spPr>
          <a:xfrm>
            <a:off x="8906407" y="2109201"/>
            <a:ext cx="212541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B4D9E-A40A-44BE-B9EB-C9ECAEEA08CC}"/>
              </a:ext>
            </a:extLst>
          </p:cNvPr>
          <p:cNvSpPr txBox="1"/>
          <p:nvPr/>
        </p:nvSpPr>
        <p:spPr>
          <a:xfrm>
            <a:off x="4181156" y="2738949"/>
            <a:ext cx="4215870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text="civic"</a:t>
            </a:r>
          </a:p>
          <a:p>
            <a:r>
              <a:rPr lang="en-GB" sz="1500" dirty="0" err="1"/>
              <a:t>text_is_a_palindrome</a:t>
            </a:r>
            <a:r>
              <a:rPr lang="en-GB" sz="1500" dirty="0"/>
              <a:t> = </a:t>
            </a:r>
            <a:r>
              <a:rPr lang="en-GB" sz="1500" dirty="0" err="1"/>
              <a:t>is_palindrome</a:t>
            </a:r>
            <a:r>
              <a:rPr lang="en-GB" sz="1500" dirty="0"/>
              <a:t>(text)</a:t>
            </a:r>
          </a:p>
          <a:p>
            <a:endParaRPr lang="en-GB" sz="1500" dirty="0"/>
          </a:p>
          <a:p>
            <a:r>
              <a:rPr lang="en-GB" sz="1500" dirty="0"/>
              <a:t>if </a:t>
            </a:r>
            <a:r>
              <a:rPr lang="en-GB" sz="1500" dirty="0" err="1"/>
              <a:t>text_is_a_palindrome</a:t>
            </a:r>
            <a:r>
              <a:rPr lang="en-GB" sz="1500" dirty="0"/>
              <a:t>:</a:t>
            </a:r>
          </a:p>
          <a:p>
            <a:r>
              <a:rPr lang="en-GB" sz="1500" dirty="0"/>
              <a:t>        print ("'{}' is a </a:t>
            </a:r>
            <a:r>
              <a:rPr lang="en-GB" sz="1500" dirty="0" err="1"/>
              <a:t>palindrome.".format</a:t>
            </a:r>
            <a:r>
              <a:rPr lang="en-GB" sz="1500" dirty="0"/>
              <a:t>(text))</a:t>
            </a:r>
          </a:p>
          <a:p>
            <a:r>
              <a:rPr lang="en-GB" sz="1500" dirty="0"/>
              <a:t>else:</a:t>
            </a:r>
          </a:p>
          <a:p>
            <a:r>
              <a:rPr lang="en-GB" sz="1500" dirty="0"/>
              <a:t>        print( "'{}' is not a </a:t>
            </a:r>
            <a:r>
              <a:rPr lang="en-GB" sz="1500" dirty="0" err="1"/>
              <a:t>palindrome.".format</a:t>
            </a:r>
            <a:r>
              <a:rPr lang="en-GB" sz="1500" dirty="0"/>
              <a:t>(text))</a:t>
            </a:r>
          </a:p>
          <a:p>
            <a:endParaRPr lang="en-GB" sz="15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7CAE2F-0B8F-49E9-8E48-686BC84D5A46}"/>
              </a:ext>
            </a:extLst>
          </p:cNvPr>
          <p:cNvSpPr/>
          <p:nvPr/>
        </p:nvSpPr>
        <p:spPr>
          <a:xfrm>
            <a:off x="1880720" y="2448731"/>
            <a:ext cx="551307" cy="490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9010C1-62E0-4424-B0DE-AA84D67FCCF1}"/>
              </a:ext>
            </a:extLst>
          </p:cNvPr>
          <p:cNvSpPr/>
          <p:nvPr/>
        </p:nvSpPr>
        <p:spPr>
          <a:xfrm>
            <a:off x="5971022" y="2429433"/>
            <a:ext cx="551307" cy="490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7273FD-0CFA-4121-B25C-4379BE9D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540" y="2782789"/>
            <a:ext cx="3310704" cy="10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1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18205B-D2EB-4CF9-A497-58077065A87D}"/>
              </a:ext>
            </a:extLst>
          </p:cNvPr>
          <p:cNvSpPr txBox="1"/>
          <p:nvPr/>
        </p:nvSpPr>
        <p:spPr>
          <a:xfrm>
            <a:off x="588942" y="180930"/>
            <a:ext cx="1101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/>
              <a:t>Drawing recursive tree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C38FF8-D12A-4708-B685-DF099ECCAB97}"/>
              </a:ext>
            </a:extLst>
          </p:cNvPr>
          <p:cNvSpPr/>
          <p:nvPr/>
        </p:nvSpPr>
        <p:spPr>
          <a:xfrm>
            <a:off x="549565" y="654151"/>
            <a:ext cx="1101411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/>
              <a:t>This tree is drawn using a simple recursive instructions as below:</a:t>
            </a:r>
          </a:p>
          <a:p>
            <a:pPr algn="just"/>
            <a:r>
              <a:rPr lang="en-US" dirty="0"/>
              <a:t>Steps:</a:t>
            </a:r>
          </a:p>
          <a:p>
            <a:pPr marL="342900" indent="-342900" algn="just">
              <a:buAutoNum type="arabicPeriod"/>
            </a:pPr>
            <a:r>
              <a:rPr lang="en-US" dirty="0"/>
              <a:t>Draw a trunk of n units long</a:t>
            </a:r>
          </a:p>
          <a:p>
            <a:pPr marL="342900" indent="-342900" algn="just">
              <a:buAutoNum type="arabicPeriod"/>
            </a:pPr>
            <a:r>
              <a:rPr lang="en-US" dirty="0"/>
              <a:t>Turn to the right 30 deg., and draw another tree with a trunk n-15 units long</a:t>
            </a:r>
          </a:p>
          <a:p>
            <a:pPr marL="342900" indent="-342900" algn="just">
              <a:spcAft>
                <a:spcPts val="600"/>
              </a:spcAft>
              <a:buFontTx/>
              <a:buAutoNum type="arabicPeriod"/>
            </a:pPr>
            <a:r>
              <a:rPr lang="en-US" dirty="0"/>
              <a:t>Turn to the left 60 deg., and draw another tree with a trunk n-15 units long</a:t>
            </a:r>
          </a:p>
          <a:p>
            <a:pPr algn="just">
              <a:spcAft>
                <a:spcPts val="1000"/>
              </a:spcAft>
            </a:pPr>
            <a:r>
              <a:rPr lang="en-GB" dirty="0"/>
              <a:t>Below is the program code that implements our recursive instructions(steps 1-3)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620CE-A700-4F5F-A5E3-0D96DA491C9E}"/>
              </a:ext>
            </a:extLst>
          </p:cNvPr>
          <p:cNvSpPr txBox="1"/>
          <p:nvPr/>
        </p:nvSpPr>
        <p:spPr>
          <a:xfrm>
            <a:off x="8087642" y="1300482"/>
            <a:ext cx="3854270" cy="47089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import turtle</a:t>
            </a:r>
          </a:p>
          <a:p>
            <a:r>
              <a:rPr lang="en-GB" sz="1500" dirty="0"/>
              <a:t>t = </a:t>
            </a:r>
            <a:r>
              <a:rPr lang="en-GB" sz="1500" dirty="0" err="1"/>
              <a:t>turtle.Turtle</a:t>
            </a:r>
            <a:r>
              <a:rPr lang="en-GB" sz="1500" dirty="0"/>
              <a:t>()</a:t>
            </a:r>
          </a:p>
          <a:p>
            <a:r>
              <a:rPr lang="en-GB" sz="1500" dirty="0"/>
              <a:t>def tree(t, </a:t>
            </a:r>
            <a:r>
              <a:rPr lang="en-GB" sz="1500" dirty="0" err="1"/>
              <a:t>trunkLength</a:t>
            </a:r>
            <a:r>
              <a:rPr lang="en-GB" sz="1500" dirty="0"/>
              <a:t>):</a:t>
            </a:r>
          </a:p>
          <a:p>
            <a:r>
              <a:rPr lang="en-GB" sz="1500" dirty="0"/>
              <a:t>	if </a:t>
            </a:r>
            <a:r>
              <a:rPr lang="en-GB" sz="1500" dirty="0" err="1"/>
              <a:t>trunkLength</a:t>
            </a:r>
            <a:r>
              <a:rPr lang="en-GB" sz="1500" dirty="0"/>
              <a:t> &lt; 5: # check  for base case</a:t>
            </a:r>
          </a:p>
          <a:p>
            <a:r>
              <a:rPr lang="en-GB" sz="1500" dirty="0"/>
              <a:t>		return</a:t>
            </a:r>
          </a:p>
          <a:p>
            <a:r>
              <a:rPr lang="en-GB" sz="1500" dirty="0"/>
              <a:t>	else:</a:t>
            </a:r>
          </a:p>
          <a:p>
            <a:r>
              <a:rPr lang="en-GB" sz="1500" dirty="0"/>
              <a:t>		</a:t>
            </a:r>
            <a:r>
              <a:rPr lang="en-GB" sz="1500" dirty="0" err="1"/>
              <a:t>t.forward</a:t>
            </a:r>
            <a:r>
              <a:rPr lang="en-GB" sz="1500" dirty="0"/>
              <a:t>(</a:t>
            </a:r>
            <a:r>
              <a:rPr lang="en-GB" sz="1500" dirty="0" err="1"/>
              <a:t>trunkLength</a:t>
            </a:r>
            <a:r>
              <a:rPr lang="en-GB" sz="1500" dirty="0"/>
              <a:t>)</a:t>
            </a:r>
          </a:p>
          <a:p>
            <a:r>
              <a:rPr lang="en-GB" sz="1500" dirty="0"/>
              <a:t>		</a:t>
            </a:r>
            <a:r>
              <a:rPr lang="en-GB" sz="1500" dirty="0" err="1"/>
              <a:t>t.right</a:t>
            </a:r>
            <a:r>
              <a:rPr lang="en-GB" sz="1500" dirty="0"/>
              <a:t>(30)</a:t>
            </a:r>
          </a:p>
          <a:p>
            <a:r>
              <a:rPr lang="en-GB" sz="1500" dirty="0"/>
              <a:t>		tree(t, trunkLength-15)</a:t>
            </a:r>
          </a:p>
          <a:p>
            <a:r>
              <a:rPr lang="en-GB" sz="1500" dirty="0"/>
              <a:t>		</a:t>
            </a:r>
            <a:r>
              <a:rPr lang="en-GB" sz="1500" dirty="0" err="1"/>
              <a:t>t.left</a:t>
            </a:r>
            <a:r>
              <a:rPr lang="en-GB" sz="1500" dirty="0"/>
              <a:t>(60)</a:t>
            </a:r>
          </a:p>
          <a:p>
            <a:r>
              <a:rPr lang="en-GB" sz="1500" dirty="0"/>
              <a:t>		tree(t, trunkLength-15)</a:t>
            </a:r>
          </a:p>
          <a:p>
            <a:r>
              <a:rPr lang="en-GB" sz="1500" dirty="0"/>
              <a:t>		</a:t>
            </a:r>
            <a:r>
              <a:rPr lang="en-GB" sz="1500" dirty="0" err="1"/>
              <a:t>t.right</a:t>
            </a:r>
            <a:r>
              <a:rPr lang="en-GB" sz="1500" dirty="0"/>
              <a:t>(30)</a:t>
            </a:r>
          </a:p>
          <a:p>
            <a:r>
              <a:rPr lang="en-GB" sz="1500" dirty="0"/>
              <a:t>		</a:t>
            </a:r>
            <a:r>
              <a:rPr lang="en-GB" sz="1500" dirty="0" err="1"/>
              <a:t>t.backward</a:t>
            </a:r>
            <a:r>
              <a:rPr lang="en-GB" sz="1500" dirty="0"/>
              <a:t>(</a:t>
            </a:r>
            <a:r>
              <a:rPr lang="en-GB" sz="1500" dirty="0" err="1"/>
              <a:t>trunkLength</a:t>
            </a:r>
            <a:r>
              <a:rPr lang="en-GB" sz="1500" dirty="0"/>
              <a:t>)</a:t>
            </a:r>
          </a:p>
          <a:p>
            <a:r>
              <a:rPr lang="en-GB" sz="1500" dirty="0" err="1"/>
              <a:t>t.up</a:t>
            </a:r>
            <a:r>
              <a:rPr lang="en-GB" sz="1500" dirty="0"/>
              <a:t>()</a:t>
            </a:r>
          </a:p>
          <a:p>
            <a:r>
              <a:rPr lang="en-GB" sz="1500" dirty="0" err="1"/>
              <a:t>t.goto</a:t>
            </a:r>
            <a:r>
              <a:rPr lang="en-GB" sz="1500" dirty="0"/>
              <a:t>(0, -225)</a:t>
            </a:r>
          </a:p>
          <a:p>
            <a:r>
              <a:rPr lang="en-GB" sz="1500" dirty="0" err="1"/>
              <a:t>t.down</a:t>
            </a:r>
            <a:r>
              <a:rPr lang="en-GB" sz="1500" dirty="0"/>
              <a:t>()</a:t>
            </a:r>
          </a:p>
          <a:p>
            <a:r>
              <a:rPr lang="en-GB" sz="1500" dirty="0" err="1"/>
              <a:t>t.color</a:t>
            </a:r>
            <a:r>
              <a:rPr lang="en-GB" sz="1500" dirty="0"/>
              <a:t>("green", "green")</a:t>
            </a:r>
          </a:p>
          <a:p>
            <a:r>
              <a:rPr lang="en-GB" sz="1500" dirty="0" err="1"/>
              <a:t>t.left</a:t>
            </a:r>
            <a:r>
              <a:rPr lang="en-GB" sz="1500" dirty="0"/>
              <a:t>(90)  # face up</a:t>
            </a:r>
          </a:p>
          <a:p>
            <a:r>
              <a:rPr lang="en-GB" sz="1500" dirty="0"/>
              <a:t>tree(t, 115)</a:t>
            </a:r>
          </a:p>
          <a:p>
            <a:r>
              <a:rPr lang="en-GB" sz="1500" dirty="0" err="1"/>
              <a:t>t.hideturtle</a:t>
            </a:r>
            <a:r>
              <a:rPr lang="en-GB" sz="1500" dirty="0"/>
              <a:t>()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5F3CB-F2AB-46C7-AA7F-9F81150FD58D}"/>
              </a:ext>
            </a:extLst>
          </p:cNvPr>
          <p:cNvSpPr txBox="1"/>
          <p:nvPr/>
        </p:nvSpPr>
        <p:spPr>
          <a:xfrm>
            <a:off x="8983893" y="827261"/>
            <a:ext cx="225204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Hands-on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90821C-0231-40B5-AB38-43EEE97DB60F}"/>
              </a:ext>
            </a:extLst>
          </p:cNvPr>
          <p:cNvSpPr txBox="1"/>
          <p:nvPr/>
        </p:nvSpPr>
        <p:spPr>
          <a:xfrm>
            <a:off x="5266888" y="2666255"/>
            <a:ext cx="212541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0108BA-52D9-42AB-B9B8-DE15C5BE5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65" y="3138854"/>
            <a:ext cx="3032912" cy="26755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C366929-1C64-4089-84D5-6844FF224377}"/>
              </a:ext>
            </a:extLst>
          </p:cNvPr>
          <p:cNvSpPr txBox="1"/>
          <p:nvPr/>
        </p:nvSpPr>
        <p:spPr>
          <a:xfrm>
            <a:off x="1256681" y="2666255"/>
            <a:ext cx="30211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Additional Exercise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183143-F24E-49A4-840E-7C67182FE842}"/>
              </a:ext>
            </a:extLst>
          </p:cNvPr>
          <p:cNvSpPr txBox="1"/>
          <p:nvPr/>
        </p:nvSpPr>
        <p:spPr>
          <a:xfrm>
            <a:off x="641831" y="3146504"/>
            <a:ext cx="4111848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550" dirty="0"/>
              <a:t>Rewrite the tree function using the conditional </a:t>
            </a:r>
            <a:r>
              <a:rPr lang="en-US" sz="1550" dirty="0" err="1"/>
              <a:t>truckLength</a:t>
            </a:r>
            <a:r>
              <a:rPr lang="en-US" sz="1550" dirty="0"/>
              <a:t> &gt;= 5 to check for the base case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550" dirty="0"/>
              <a:t>Swap the rules for the trees so that it draws the left side of the tree before the right side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550" dirty="0"/>
              <a:t>Randomize the turning angle to be between 15 and 45 degree. See hint on randomization at </a:t>
            </a:r>
            <a:r>
              <a:rPr lang="en-US" sz="1200" dirty="0">
                <a:hlinkClick r:id="rId3"/>
              </a:rPr>
              <a:t>https://pynative.com/python-random-randrange/</a:t>
            </a:r>
            <a:endParaRPr lang="en-US" sz="12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550" dirty="0"/>
              <a:t>Instead of always subtracting by 15, try subtracting a random amount between 5 and 25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550" dirty="0"/>
              <a:t>Make the large branches brown and the small  branches green(Hint: choose a threshold value for the length of the trunk and set the color accordingly.</a:t>
            </a:r>
          </a:p>
        </p:txBody>
      </p:sp>
    </p:spTree>
    <p:extLst>
      <p:ext uri="{BB962C8B-B14F-4D97-AF65-F5344CB8AC3E}">
        <p14:creationId xmlns:p14="http://schemas.microsoft.com/office/powerpoint/2010/main" val="386798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18205B-D2EB-4CF9-A497-58077065A87D}"/>
              </a:ext>
            </a:extLst>
          </p:cNvPr>
          <p:cNvSpPr txBox="1"/>
          <p:nvPr/>
        </p:nvSpPr>
        <p:spPr>
          <a:xfrm>
            <a:off x="588942" y="180930"/>
            <a:ext cx="1101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/>
              <a:t>Drawing a Sierpinski triangle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EB385-C347-4476-A4BF-7F73E64B4046}"/>
              </a:ext>
            </a:extLst>
          </p:cNvPr>
          <p:cNvSpPr txBox="1"/>
          <p:nvPr/>
        </p:nvSpPr>
        <p:spPr>
          <a:xfrm>
            <a:off x="334819" y="761433"/>
            <a:ext cx="8365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The Sierpinski triangle is </a:t>
            </a:r>
            <a:r>
              <a:rPr lang="en-GB" b="1" dirty="0"/>
              <a:t>a self-similar fractal</a:t>
            </a:r>
            <a:r>
              <a:rPr lang="en-GB" dirty="0"/>
              <a:t>. It consists of an equilateral triangle, with smaller equilateral triangles recursively drawn on its remaining area. See figure 3 as example of Sierpinski triangle.</a:t>
            </a:r>
          </a:p>
          <a:p>
            <a:pPr algn="just"/>
            <a:r>
              <a:rPr lang="en-US" dirty="0"/>
              <a:t>Our task is to implement a recursive Sierpinski function that we accept 3 points as parameter to draw a triangle and subdivide the triangle using the following rules: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8620CE-A700-4F5F-A5E3-0D96DA491C9E}"/>
              </a:ext>
            </a:extLst>
          </p:cNvPr>
          <p:cNvSpPr txBox="1"/>
          <p:nvPr/>
        </p:nvSpPr>
        <p:spPr>
          <a:xfrm>
            <a:off x="3788031" y="2966514"/>
            <a:ext cx="4263683" cy="37856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500" dirty="0"/>
              <a:t>import turtle</a:t>
            </a:r>
          </a:p>
          <a:p>
            <a:pPr algn="just"/>
            <a:r>
              <a:rPr lang="en-GB" sz="1500" dirty="0"/>
              <a:t>def </a:t>
            </a:r>
            <a:r>
              <a:rPr lang="en-GB" sz="1500" dirty="0" err="1"/>
              <a:t>drawTriangle</a:t>
            </a:r>
            <a:r>
              <a:rPr lang="en-GB" sz="1500" dirty="0"/>
              <a:t>(t, p1, p2, p3):</a:t>
            </a:r>
          </a:p>
          <a:p>
            <a:pPr algn="just"/>
            <a:r>
              <a:rPr lang="en-GB" sz="1500" dirty="0"/>
              <a:t>    </a:t>
            </a:r>
            <a:r>
              <a:rPr lang="en-GB" sz="1500" dirty="0" err="1"/>
              <a:t>t.up</a:t>
            </a:r>
            <a:r>
              <a:rPr lang="en-GB" sz="1500" dirty="0"/>
              <a:t>()</a:t>
            </a:r>
          </a:p>
          <a:p>
            <a:pPr algn="just"/>
            <a:r>
              <a:rPr lang="en-GB" sz="1500" dirty="0"/>
              <a:t>    </a:t>
            </a:r>
            <a:r>
              <a:rPr lang="en-GB" sz="1500" dirty="0" err="1"/>
              <a:t>t.goto</a:t>
            </a:r>
            <a:r>
              <a:rPr lang="en-GB" sz="1500" dirty="0"/>
              <a:t>(p1)</a:t>
            </a:r>
          </a:p>
          <a:p>
            <a:pPr algn="just"/>
            <a:r>
              <a:rPr lang="en-GB" sz="1500" dirty="0"/>
              <a:t>    </a:t>
            </a:r>
            <a:r>
              <a:rPr lang="en-GB" sz="1500" dirty="0" err="1"/>
              <a:t>t.down</a:t>
            </a:r>
            <a:r>
              <a:rPr lang="en-GB" sz="1500" dirty="0"/>
              <a:t>()</a:t>
            </a:r>
          </a:p>
          <a:p>
            <a:pPr algn="just"/>
            <a:r>
              <a:rPr lang="en-GB" sz="1500" dirty="0"/>
              <a:t>    </a:t>
            </a:r>
            <a:r>
              <a:rPr lang="en-GB" sz="1500" dirty="0" err="1"/>
              <a:t>t.goto</a:t>
            </a:r>
            <a:r>
              <a:rPr lang="en-GB" sz="1500" dirty="0"/>
              <a:t>(p2)</a:t>
            </a:r>
          </a:p>
          <a:p>
            <a:pPr algn="just"/>
            <a:r>
              <a:rPr lang="en-GB" sz="1500" dirty="0"/>
              <a:t>    </a:t>
            </a:r>
            <a:r>
              <a:rPr lang="en-GB" sz="1500" dirty="0" err="1"/>
              <a:t>t.goto</a:t>
            </a:r>
            <a:r>
              <a:rPr lang="en-GB" sz="1500" dirty="0"/>
              <a:t>(p3)</a:t>
            </a:r>
          </a:p>
          <a:p>
            <a:pPr algn="just"/>
            <a:r>
              <a:rPr lang="en-GB" sz="1500" dirty="0"/>
              <a:t>    </a:t>
            </a:r>
            <a:r>
              <a:rPr lang="en-GB" sz="1500" dirty="0" err="1"/>
              <a:t>t.goto</a:t>
            </a:r>
            <a:r>
              <a:rPr lang="en-GB" sz="1500" dirty="0"/>
              <a:t>(p1)</a:t>
            </a:r>
          </a:p>
          <a:p>
            <a:pPr algn="just"/>
            <a:r>
              <a:rPr lang="en-GB" sz="1500" dirty="0"/>
              <a:t>    </a:t>
            </a:r>
          </a:p>
          <a:p>
            <a:pPr algn="just"/>
            <a:r>
              <a:rPr lang="en-GB" sz="1500" dirty="0"/>
              <a:t>def </a:t>
            </a:r>
            <a:r>
              <a:rPr lang="en-GB" sz="1500" dirty="0" err="1"/>
              <a:t>midPoint</a:t>
            </a:r>
            <a:r>
              <a:rPr lang="en-GB" sz="1500" dirty="0"/>
              <a:t>(p1, p2):</a:t>
            </a:r>
          </a:p>
          <a:p>
            <a:pPr algn="just"/>
            <a:r>
              <a:rPr lang="en-GB" sz="1500" dirty="0"/>
              <a:t>    return ((p1[0] +p2[0])/2.0, (p1[1]+p2[1])/2.0)</a:t>
            </a:r>
          </a:p>
          <a:p>
            <a:pPr algn="just"/>
            <a:endParaRPr lang="en-GB" sz="1500" dirty="0"/>
          </a:p>
          <a:p>
            <a:pPr algn="just"/>
            <a:r>
              <a:rPr lang="en-GB" sz="1500" dirty="0"/>
              <a:t>def </a:t>
            </a:r>
            <a:r>
              <a:rPr lang="en-GB" sz="1500" dirty="0" err="1"/>
              <a:t>sierpinski</a:t>
            </a:r>
            <a:r>
              <a:rPr lang="en-GB" sz="1500" dirty="0"/>
              <a:t>(t,  p1,  p2,  p3, depth):</a:t>
            </a:r>
          </a:p>
          <a:p>
            <a:pPr algn="just"/>
            <a:r>
              <a:rPr lang="en-GB" sz="1500" dirty="0"/>
              <a:t>    if depth&gt;0:</a:t>
            </a:r>
          </a:p>
          <a:p>
            <a:pPr algn="just"/>
            <a:r>
              <a:rPr lang="en-GB" sz="1500" dirty="0"/>
              <a:t>        </a:t>
            </a:r>
            <a:r>
              <a:rPr lang="en-GB" sz="1500" dirty="0" err="1"/>
              <a:t>sierpinski</a:t>
            </a:r>
            <a:r>
              <a:rPr lang="en-GB" sz="1500" dirty="0"/>
              <a:t>(t,  p1,  </a:t>
            </a:r>
            <a:r>
              <a:rPr lang="en-GB" sz="1500" dirty="0" err="1"/>
              <a:t>midPoint</a:t>
            </a:r>
            <a:r>
              <a:rPr lang="en-GB" sz="1500" dirty="0"/>
              <a:t>(p1, p2), </a:t>
            </a:r>
            <a:r>
              <a:rPr lang="en-GB" sz="1500" dirty="0" err="1"/>
              <a:t>midPoint</a:t>
            </a:r>
            <a:r>
              <a:rPr lang="en-GB" sz="1500" dirty="0"/>
              <a:t>(p1, p3), depth-1)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5F3CB-F2AB-46C7-AA7F-9F81150FD58D}"/>
              </a:ext>
            </a:extLst>
          </p:cNvPr>
          <p:cNvSpPr txBox="1"/>
          <p:nvPr/>
        </p:nvSpPr>
        <p:spPr>
          <a:xfrm>
            <a:off x="3788032" y="2352062"/>
            <a:ext cx="385427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Hands-on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90821C-0231-40B5-AB38-43EEE97DB60F}"/>
              </a:ext>
            </a:extLst>
          </p:cNvPr>
          <p:cNvSpPr txBox="1"/>
          <p:nvPr/>
        </p:nvSpPr>
        <p:spPr>
          <a:xfrm>
            <a:off x="8954616" y="873127"/>
            <a:ext cx="303440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1FA5A6-76C9-460B-91D3-8564A1591905}"/>
              </a:ext>
            </a:extLst>
          </p:cNvPr>
          <p:cNvSpPr/>
          <p:nvPr/>
        </p:nvSpPr>
        <p:spPr>
          <a:xfrm>
            <a:off x="5631880" y="2739911"/>
            <a:ext cx="551307" cy="490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93D054-46BB-4BBE-A081-3081016EAFFE}"/>
              </a:ext>
            </a:extLst>
          </p:cNvPr>
          <p:cNvSpPr txBox="1"/>
          <p:nvPr/>
        </p:nvSpPr>
        <p:spPr>
          <a:xfrm>
            <a:off x="8140290" y="3650305"/>
            <a:ext cx="3848732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	</a:t>
            </a:r>
            <a:r>
              <a:rPr lang="en-GB" sz="1400" dirty="0" err="1"/>
              <a:t>sierpinski</a:t>
            </a:r>
            <a:r>
              <a:rPr lang="en-GB" sz="1400" dirty="0"/>
              <a:t>(t,  p2,  </a:t>
            </a:r>
            <a:r>
              <a:rPr lang="en-GB" sz="1400" dirty="0" err="1"/>
              <a:t>midPoint</a:t>
            </a:r>
            <a:r>
              <a:rPr lang="en-GB" sz="1400" dirty="0"/>
              <a:t>(p2, p3), </a:t>
            </a:r>
            <a:r>
              <a:rPr lang="en-GB" sz="1400" dirty="0" err="1"/>
              <a:t>midPoint</a:t>
            </a:r>
            <a:r>
              <a:rPr lang="en-GB" sz="1400" dirty="0"/>
              <a:t>(p2, p1), depth-1)</a:t>
            </a:r>
          </a:p>
          <a:p>
            <a:pPr algn="just"/>
            <a:r>
              <a:rPr lang="en-GB" sz="1400" dirty="0"/>
              <a:t>        </a:t>
            </a:r>
            <a:r>
              <a:rPr lang="en-GB" sz="1400" dirty="0" err="1"/>
              <a:t>sierpinski</a:t>
            </a:r>
            <a:r>
              <a:rPr lang="en-GB" sz="1400" dirty="0"/>
              <a:t>(t,  p3,  </a:t>
            </a:r>
            <a:r>
              <a:rPr lang="en-GB" sz="1400" dirty="0" err="1"/>
              <a:t>midPoint</a:t>
            </a:r>
            <a:r>
              <a:rPr lang="en-GB" sz="1400" dirty="0"/>
              <a:t>(p3, p1), </a:t>
            </a:r>
            <a:r>
              <a:rPr lang="en-GB" sz="1400" dirty="0" err="1"/>
              <a:t>midPoint</a:t>
            </a:r>
            <a:r>
              <a:rPr lang="en-GB" sz="1400" dirty="0"/>
              <a:t>(p3, p2), depth-1)</a:t>
            </a:r>
          </a:p>
          <a:p>
            <a:pPr algn="just"/>
            <a:r>
              <a:rPr lang="en-GB" sz="1400" dirty="0"/>
              <a:t> else: # base case</a:t>
            </a:r>
          </a:p>
          <a:p>
            <a:pPr algn="just"/>
            <a:r>
              <a:rPr lang="en-GB" sz="1400" dirty="0"/>
              <a:t>        </a:t>
            </a:r>
            <a:r>
              <a:rPr lang="en-GB" sz="1400" dirty="0" err="1"/>
              <a:t>drawTriangle</a:t>
            </a:r>
            <a:r>
              <a:rPr lang="en-GB" sz="1400" dirty="0"/>
              <a:t>(t, p1, p2, p3)</a:t>
            </a:r>
          </a:p>
          <a:p>
            <a:pPr algn="just"/>
            <a:r>
              <a:rPr lang="en-GB" sz="1400" dirty="0"/>
              <a:t>        </a:t>
            </a:r>
          </a:p>
          <a:p>
            <a:pPr algn="just"/>
            <a:r>
              <a:rPr lang="en-GB" sz="1400" dirty="0"/>
              <a:t>t=</a:t>
            </a:r>
            <a:r>
              <a:rPr lang="en-GB" sz="1400" dirty="0" err="1"/>
              <a:t>turtle.Turtle</a:t>
            </a:r>
            <a:r>
              <a:rPr lang="en-GB" sz="1400" dirty="0"/>
              <a:t>()</a:t>
            </a:r>
          </a:p>
          <a:p>
            <a:pPr algn="just"/>
            <a:r>
              <a:rPr lang="en-GB" sz="1400" dirty="0" err="1"/>
              <a:t>t.color</a:t>
            </a:r>
            <a:r>
              <a:rPr lang="en-GB" sz="1400" dirty="0"/>
              <a:t>('</a:t>
            </a:r>
            <a:r>
              <a:rPr lang="en-GB" sz="1400" dirty="0" err="1"/>
              <a:t>darkorange</a:t>
            </a:r>
            <a:r>
              <a:rPr lang="en-GB" sz="1400" dirty="0"/>
              <a:t>')</a:t>
            </a:r>
          </a:p>
          <a:p>
            <a:pPr algn="just"/>
            <a:r>
              <a:rPr lang="en-GB" sz="1400" dirty="0" err="1"/>
              <a:t>sierpinski</a:t>
            </a:r>
            <a:r>
              <a:rPr lang="en-GB" sz="1400" dirty="0"/>
              <a:t>(t,  [-225, -250],  [225, -250], [0, 225] , 5)</a:t>
            </a:r>
          </a:p>
          <a:p>
            <a:pPr algn="just"/>
            <a:r>
              <a:rPr lang="en-GB" sz="1400" dirty="0" err="1"/>
              <a:t>t.hideturtle</a:t>
            </a:r>
            <a:r>
              <a:rPr lang="en-GB" sz="1400" dirty="0"/>
              <a:t>()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586585-C835-4331-BA59-972BE331E467}"/>
              </a:ext>
            </a:extLst>
          </p:cNvPr>
          <p:cNvSpPr/>
          <p:nvPr/>
        </p:nvSpPr>
        <p:spPr>
          <a:xfrm>
            <a:off x="9757124" y="3230152"/>
            <a:ext cx="551307" cy="490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8BD19-953C-4C56-AFC9-C4E120E07F07}"/>
              </a:ext>
            </a:extLst>
          </p:cNvPr>
          <p:cNvSpPr txBox="1"/>
          <p:nvPr/>
        </p:nvSpPr>
        <p:spPr>
          <a:xfrm>
            <a:off x="9392892" y="2888331"/>
            <a:ext cx="1831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Fig. 3: A Sierpinski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FA9878-AA64-43EA-A663-D2F4862C76C5}"/>
                  </a:ext>
                </a:extLst>
              </p:cNvPr>
              <p:cNvSpPr txBox="1"/>
              <p:nvPr/>
            </p:nvSpPr>
            <p:spPr>
              <a:xfrm>
                <a:off x="334819" y="2159763"/>
                <a:ext cx="3408941" cy="36415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+mj-lt"/>
                  <a:buAutoNum type="arabicPeriod"/>
                </a:pPr>
                <a:r>
                  <a:rPr lang="en-GB" sz="1600" dirty="0"/>
                  <a:t>For each of the corners of the larger triangle, create a small triangle using the corner and the point halfway between the given corner and the other two corners.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GB" sz="1600" dirty="0"/>
                  <a:t>Specify the variable "depth" to indicate the number of times the original triangle will be sub-divided. The depth is reduced by one(1) whenever a triangle undergoes recursive division.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GB" sz="1600" dirty="0"/>
                  <a:t>We calculate the mid-point of a line using the equations:</a:t>
                </a:r>
              </a:p>
              <a:p>
                <a:pPr algn="just"/>
                <a:r>
                  <a:rPr lang="en-GB" sz="16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FA9878-AA64-43EA-A663-D2F4862C7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19" y="2159763"/>
                <a:ext cx="3408941" cy="3641510"/>
              </a:xfrm>
              <a:prstGeom prst="rect">
                <a:avLst/>
              </a:prstGeom>
              <a:blipFill>
                <a:blip r:embed="rId2"/>
                <a:stretch>
                  <a:fillRect l="-716" t="-502" r="-89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D9559B7-E765-4ECF-91E3-2F35FABE3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164" y="1247893"/>
            <a:ext cx="1923086" cy="16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2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EAE5309-405E-48FC-851F-3598C85DB477}"/>
              </a:ext>
            </a:extLst>
          </p:cNvPr>
          <p:cNvSpPr txBox="1"/>
          <p:nvPr/>
        </p:nvSpPr>
        <p:spPr>
          <a:xfrm>
            <a:off x="270010" y="312679"/>
            <a:ext cx="112565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Python Programming in Context,</a:t>
            </a:r>
            <a:r>
              <a:rPr lang="en-US" dirty="0"/>
              <a:t> 3</a:t>
            </a:r>
            <a:r>
              <a:rPr lang="en-US" baseline="30000" dirty="0"/>
              <a:t>rd</a:t>
            </a:r>
            <a:r>
              <a:rPr lang="en-US" dirty="0"/>
              <a:t> edition, B. Miller, D. </a:t>
            </a:r>
            <a:r>
              <a:rPr lang="en-US" dirty="0" err="1"/>
              <a:t>Ranum</a:t>
            </a:r>
            <a:r>
              <a:rPr lang="en-US" dirty="0"/>
              <a:t>, &amp; J. Anderson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Recursion: </a:t>
            </a:r>
            <a:r>
              <a:rPr lang="en-US" dirty="0">
                <a:hlinkClick r:id="rId2"/>
              </a:rPr>
              <a:t>https://www.cs.utah.edu/~germain/PPS/Topics/recursion.html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Understanding Recursion With Examples: </a:t>
            </a:r>
            <a:r>
              <a:rPr lang="en-US" dirty="0">
                <a:hlinkClick r:id="rId3"/>
              </a:rPr>
              <a:t>https://betterprogramming.pub/understanding-recursion-with-examples-f74606fd6be0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0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6264C03-9370-438F-9BDB-AC3039FE2FA6}"/>
              </a:ext>
            </a:extLst>
          </p:cNvPr>
          <p:cNvSpPr txBox="1"/>
          <p:nvPr/>
        </p:nvSpPr>
        <p:spPr>
          <a:xfrm>
            <a:off x="588942" y="180930"/>
            <a:ext cx="11014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5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66A25C-F22A-4062-8EE2-904A610144DC}"/>
              </a:ext>
            </a:extLst>
          </p:cNvPr>
          <p:cNvSpPr txBox="1"/>
          <p:nvPr/>
        </p:nvSpPr>
        <p:spPr>
          <a:xfrm>
            <a:off x="588942" y="180930"/>
            <a:ext cx="1101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Extra Example on Drawing Fractal Tree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ED49E-BDB4-4399-BDB6-7DAC5433541C}"/>
              </a:ext>
            </a:extLst>
          </p:cNvPr>
          <p:cNvSpPr txBox="1"/>
          <p:nvPr/>
        </p:nvSpPr>
        <p:spPr>
          <a:xfrm>
            <a:off x="434396" y="1247592"/>
            <a:ext cx="3686843" cy="52783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from turtle import *</a:t>
            </a:r>
          </a:p>
          <a:p>
            <a:endParaRPr lang="en-GB" sz="1400" dirty="0"/>
          </a:p>
          <a:p>
            <a:r>
              <a:rPr lang="en-GB" sz="1400" dirty="0"/>
              <a:t>speed('fastest')</a:t>
            </a:r>
          </a:p>
          <a:p>
            <a:endParaRPr lang="en-GB" dirty="0"/>
          </a:p>
          <a:p>
            <a:r>
              <a:rPr lang="en-GB" sz="1400" dirty="0"/>
              <a:t># turning the turtle to face upwards</a:t>
            </a:r>
          </a:p>
          <a:p>
            <a:r>
              <a:rPr lang="en-GB" sz="1400" dirty="0"/>
              <a:t>rt(-90)</a:t>
            </a:r>
          </a:p>
          <a:p>
            <a:endParaRPr lang="en-GB" sz="1100" dirty="0"/>
          </a:p>
          <a:p>
            <a:r>
              <a:rPr lang="en-GB" sz="1400" dirty="0"/>
              <a:t># the acute angle between</a:t>
            </a:r>
          </a:p>
          <a:p>
            <a:r>
              <a:rPr lang="en-GB" sz="1400" dirty="0"/>
              <a:t># the base and branch of the Y</a:t>
            </a:r>
          </a:p>
          <a:p>
            <a:r>
              <a:rPr lang="en-GB" sz="1400" dirty="0"/>
              <a:t>angle = 30</a:t>
            </a:r>
          </a:p>
          <a:p>
            <a:endParaRPr lang="en-GB" sz="1400" dirty="0"/>
          </a:p>
          <a:p>
            <a:r>
              <a:rPr lang="en-GB" sz="1400" dirty="0"/>
              <a:t># function to plot a Y</a:t>
            </a:r>
          </a:p>
          <a:p>
            <a:r>
              <a:rPr lang="en-GB" sz="1400" dirty="0"/>
              <a:t>def y(</a:t>
            </a:r>
            <a:r>
              <a:rPr lang="en-GB" sz="1400" dirty="0" err="1"/>
              <a:t>sz</a:t>
            </a:r>
            <a:r>
              <a:rPr lang="en-GB" sz="1400" dirty="0"/>
              <a:t>, level):</a:t>
            </a:r>
          </a:p>
          <a:p>
            <a:endParaRPr lang="en-GB" sz="1400" dirty="0"/>
          </a:p>
          <a:p>
            <a:r>
              <a:rPr lang="en-GB" sz="1400" dirty="0"/>
              <a:t>	if level &gt; 0:</a:t>
            </a:r>
          </a:p>
          <a:p>
            <a:r>
              <a:rPr lang="en-GB" sz="1400" dirty="0"/>
              <a:t>		</a:t>
            </a:r>
            <a:r>
              <a:rPr lang="en-GB" sz="1400" dirty="0" err="1"/>
              <a:t>colormode</a:t>
            </a:r>
            <a:r>
              <a:rPr lang="en-GB" sz="1400" dirty="0"/>
              <a:t>(255)</a:t>
            </a:r>
          </a:p>
          <a:p>
            <a:r>
              <a:rPr lang="en-GB" sz="1400" dirty="0"/>
              <a:t>		# splitting the </a:t>
            </a:r>
            <a:r>
              <a:rPr lang="en-GB" sz="1400" dirty="0" err="1"/>
              <a:t>rgb</a:t>
            </a:r>
            <a:r>
              <a:rPr lang="en-GB" sz="1400" dirty="0"/>
              <a:t> range for green</a:t>
            </a:r>
          </a:p>
          <a:p>
            <a:r>
              <a:rPr lang="en-GB" sz="1400" dirty="0"/>
              <a:t>		# into equal intervals for each level</a:t>
            </a:r>
          </a:p>
          <a:p>
            <a:r>
              <a:rPr lang="en-GB" sz="1400" dirty="0"/>
              <a:t>		# setting the colour according</a:t>
            </a:r>
          </a:p>
          <a:p>
            <a:r>
              <a:rPr lang="en-GB" sz="1400" dirty="0"/>
              <a:t>		# to the current level</a:t>
            </a:r>
          </a:p>
          <a:p>
            <a:r>
              <a:rPr lang="en-GB" sz="1400" dirty="0"/>
              <a:t>		</a:t>
            </a:r>
            <a:r>
              <a:rPr lang="en-GB" sz="1400" dirty="0" err="1"/>
              <a:t>pencolor</a:t>
            </a:r>
            <a:r>
              <a:rPr lang="en-GB" sz="1400" dirty="0"/>
              <a:t>(0, 255//level, 0)</a:t>
            </a:r>
          </a:p>
          <a:p>
            <a:endParaRPr lang="en-GB" sz="1400" dirty="0"/>
          </a:p>
          <a:p>
            <a:r>
              <a:rPr lang="en-GB" sz="1400" dirty="0"/>
              <a:t>		# drawing the base</a:t>
            </a:r>
          </a:p>
          <a:p>
            <a:r>
              <a:rPr lang="en-GB" sz="1400" dirty="0"/>
              <a:t>		</a:t>
            </a:r>
            <a:r>
              <a:rPr lang="en-GB" sz="1400" dirty="0" err="1"/>
              <a:t>fd</a:t>
            </a:r>
            <a:r>
              <a:rPr lang="en-GB" sz="1400" dirty="0"/>
              <a:t>(</a:t>
            </a:r>
            <a:r>
              <a:rPr lang="en-GB" sz="1400" dirty="0" err="1"/>
              <a:t>sz</a:t>
            </a:r>
            <a:r>
              <a:rPr lang="en-GB" sz="1400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C2FA08-F6C1-4E45-8E2F-62A2C56AF525}"/>
              </a:ext>
            </a:extLst>
          </p:cNvPr>
          <p:cNvSpPr txBox="1"/>
          <p:nvPr/>
        </p:nvSpPr>
        <p:spPr>
          <a:xfrm>
            <a:off x="4312275" y="1244579"/>
            <a:ext cx="3567448" cy="53091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1500" dirty="0"/>
              <a:t>		rt(angle)</a:t>
            </a:r>
          </a:p>
          <a:p>
            <a:endParaRPr lang="en-GB" sz="1500" dirty="0"/>
          </a:p>
          <a:p>
            <a:r>
              <a:rPr lang="en-GB" sz="1500" dirty="0"/>
              <a:t>		# recursive call for</a:t>
            </a:r>
          </a:p>
          <a:p>
            <a:r>
              <a:rPr lang="en-GB" sz="1500" dirty="0"/>
              <a:t>		# the right subtree</a:t>
            </a:r>
          </a:p>
          <a:p>
            <a:r>
              <a:rPr lang="en-GB" sz="1500" dirty="0"/>
              <a:t>		y(0.8 * </a:t>
            </a:r>
            <a:r>
              <a:rPr lang="en-GB" sz="1500" dirty="0" err="1"/>
              <a:t>sz</a:t>
            </a:r>
            <a:r>
              <a:rPr lang="en-GB" sz="1500" dirty="0"/>
              <a:t>, level-1)</a:t>
            </a:r>
          </a:p>
          <a:p>
            <a:r>
              <a:rPr lang="en-GB" sz="1500" dirty="0"/>
              <a:t>		</a:t>
            </a:r>
          </a:p>
          <a:p>
            <a:r>
              <a:rPr lang="en-GB" sz="1500" dirty="0"/>
              <a:t>		</a:t>
            </a:r>
            <a:r>
              <a:rPr lang="en-GB" sz="1500" dirty="0" err="1"/>
              <a:t>pencolor</a:t>
            </a:r>
            <a:r>
              <a:rPr lang="en-GB" sz="1500" dirty="0"/>
              <a:t>(0, 255//level, 0)</a:t>
            </a:r>
          </a:p>
          <a:p>
            <a:r>
              <a:rPr lang="en-GB" sz="1500" dirty="0"/>
              <a:t>		</a:t>
            </a:r>
          </a:p>
          <a:p>
            <a:r>
              <a:rPr lang="en-GB" sz="1500" dirty="0"/>
              <a:t>		</a:t>
            </a:r>
            <a:r>
              <a:rPr lang="en-GB" sz="1500" dirty="0" err="1"/>
              <a:t>lt</a:t>
            </a:r>
            <a:r>
              <a:rPr lang="en-GB" sz="1500" dirty="0"/>
              <a:t>( 2 * angle )</a:t>
            </a:r>
          </a:p>
          <a:p>
            <a:endParaRPr lang="en-GB" sz="1500" dirty="0"/>
          </a:p>
          <a:p>
            <a:r>
              <a:rPr lang="en-GB" sz="1500" dirty="0"/>
              <a:t>		# recursive call for</a:t>
            </a:r>
          </a:p>
          <a:p>
            <a:r>
              <a:rPr lang="en-GB" sz="1500" dirty="0"/>
              <a:t>		# the left subtree</a:t>
            </a:r>
          </a:p>
          <a:p>
            <a:r>
              <a:rPr lang="en-GB" sz="1500" dirty="0"/>
              <a:t>		y(0.8 * </a:t>
            </a:r>
            <a:r>
              <a:rPr lang="en-GB" sz="1500" dirty="0" err="1"/>
              <a:t>sz</a:t>
            </a:r>
            <a:r>
              <a:rPr lang="en-GB" sz="1500" dirty="0"/>
              <a:t>, level-1)</a:t>
            </a:r>
          </a:p>
          <a:p>
            <a:r>
              <a:rPr lang="en-GB" sz="1500" dirty="0"/>
              <a:t>		</a:t>
            </a:r>
          </a:p>
          <a:p>
            <a:r>
              <a:rPr lang="en-GB" sz="1500" dirty="0"/>
              <a:t>		</a:t>
            </a:r>
            <a:r>
              <a:rPr lang="en-GB" sz="1500" dirty="0" err="1"/>
              <a:t>pencolor</a:t>
            </a:r>
            <a:r>
              <a:rPr lang="en-GB" sz="1500" dirty="0"/>
              <a:t>(0, 255//level, 0)</a:t>
            </a:r>
          </a:p>
          <a:p>
            <a:r>
              <a:rPr lang="en-GB" sz="1500" dirty="0"/>
              <a:t>		</a:t>
            </a:r>
          </a:p>
          <a:p>
            <a:r>
              <a:rPr lang="en-GB" sz="1500" dirty="0"/>
              <a:t>		rt(angle)</a:t>
            </a:r>
          </a:p>
          <a:p>
            <a:r>
              <a:rPr lang="en-GB" sz="1500" dirty="0"/>
              <a:t>		</a:t>
            </a:r>
            <a:r>
              <a:rPr lang="en-GB" sz="1500" dirty="0" err="1"/>
              <a:t>fd</a:t>
            </a:r>
            <a:r>
              <a:rPr lang="en-GB" sz="1500" dirty="0"/>
              <a:t>(-</a:t>
            </a:r>
            <a:r>
              <a:rPr lang="en-GB" sz="1500" dirty="0" err="1"/>
              <a:t>sz</a:t>
            </a:r>
            <a:r>
              <a:rPr lang="en-GB" sz="1500" dirty="0"/>
              <a:t>)</a:t>
            </a:r>
          </a:p>
          <a:p>
            <a:r>
              <a:rPr lang="en-GB" sz="1500" dirty="0"/>
              <a:t>		</a:t>
            </a:r>
          </a:p>
          <a:p>
            <a:r>
              <a:rPr lang="en-GB" sz="1500" dirty="0"/>
              <a:t># tree of size 80 and level 7</a:t>
            </a:r>
          </a:p>
          <a:p>
            <a:pPr>
              <a:spcAft>
                <a:spcPts val="600"/>
              </a:spcAft>
            </a:pPr>
            <a:r>
              <a:rPr lang="en-GB" sz="1500" dirty="0"/>
              <a:t>y(80, 7)		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926144-205D-4999-ADC5-BA957A45F210}"/>
              </a:ext>
            </a:extLst>
          </p:cNvPr>
          <p:cNvSpPr/>
          <p:nvPr/>
        </p:nvSpPr>
        <p:spPr>
          <a:xfrm>
            <a:off x="2060620" y="1043189"/>
            <a:ext cx="528034" cy="463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6619BE-9EA1-4574-A9D1-0537809976EB}"/>
              </a:ext>
            </a:extLst>
          </p:cNvPr>
          <p:cNvSpPr/>
          <p:nvPr/>
        </p:nvSpPr>
        <p:spPr>
          <a:xfrm>
            <a:off x="5635846" y="976648"/>
            <a:ext cx="528034" cy="463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D0D66-CC59-44BE-99FB-F533664384D7}"/>
              </a:ext>
            </a:extLst>
          </p:cNvPr>
          <p:cNvSpPr txBox="1"/>
          <p:nvPr/>
        </p:nvSpPr>
        <p:spPr>
          <a:xfrm>
            <a:off x="3319797" y="827261"/>
            <a:ext cx="118485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5D2CEA-3479-46CE-92E4-D7CE6853C568}"/>
              </a:ext>
            </a:extLst>
          </p:cNvPr>
          <p:cNvSpPr txBox="1"/>
          <p:nvPr/>
        </p:nvSpPr>
        <p:spPr>
          <a:xfrm>
            <a:off x="9348447" y="811872"/>
            <a:ext cx="118485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Output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A21B7A-071C-4CAB-99F7-6FDCDA601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00" y="1506828"/>
            <a:ext cx="3567448" cy="29802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18BCB1-B586-40AE-8921-64670567AE97}"/>
              </a:ext>
            </a:extLst>
          </p:cNvPr>
          <p:cNvSpPr txBox="1"/>
          <p:nvPr/>
        </p:nvSpPr>
        <p:spPr>
          <a:xfrm>
            <a:off x="8296200" y="4790941"/>
            <a:ext cx="353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 from the execution the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29E525-8BEE-44DA-ACB3-5A872782E5CF}"/>
              </a:ext>
            </a:extLst>
          </p:cNvPr>
          <p:cNvSpPr txBox="1"/>
          <p:nvPr/>
        </p:nvSpPr>
        <p:spPr>
          <a:xfrm>
            <a:off x="8296200" y="5160273"/>
            <a:ext cx="3732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code used the turtle library to implement the drawing of the tree and for more information about its usage, visit the link below:</a:t>
            </a:r>
          </a:p>
          <a:p>
            <a:r>
              <a:rPr lang="en-GB" sz="1400" dirty="0">
                <a:hlinkClick r:id="rId3"/>
              </a:rPr>
              <a:t>https://docs.python.org/3/library/turtle.html</a:t>
            </a:r>
            <a:endParaRPr lang="en-US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2556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5895952-5AC3-4DEF-B665-F5965573E6A2}"/>
              </a:ext>
            </a:extLst>
          </p:cNvPr>
          <p:cNvSpPr txBox="1"/>
          <p:nvPr/>
        </p:nvSpPr>
        <p:spPr>
          <a:xfrm>
            <a:off x="821178" y="580175"/>
            <a:ext cx="110141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i="1" dirty="0"/>
              <a:t>TOPIC: RECURSION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CC846-7072-4A8A-94CF-61715E86070F}"/>
              </a:ext>
            </a:extLst>
          </p:cNvPr>
          <p:cNvSpPr txBox="1"/>
          <p:nvPr/>
        </p:nvSpPr>
        <p:spPr>
          <a:xfrm>
            <a:off x="3384997" y="1256550"/>
            <a:ext cx="529536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>
                <a:solidFill>
                  <a:srgbClr val="FF0000"/>
                </a:solidFill>
              </a:rPr>
              <a:t>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Definition of recursion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Parts of a recursive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Why use recursion?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Writing Recursive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Recursive square – nested boxes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Recursive count of items in a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Factorial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Palindrome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Drawing recursive tree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Drawing a </a:t>
            </a:r>
            <a:r>
              <a:rPr lang="en-US" sz="2500" dirty="0" err="1"/>
              <a:t>Sierpinski</a:t>
            </a:r>
            <a:r>
              <a:rPr lang="en-US" sz="2500" dirty="0"/>
              <a:t> triangle</a:t>
            </a:r>
          </a:p>
        </p:txBody>
      </p:sp>
    </p:spTree>
    <p:extLst>
      <p:ext uri="{BB962C8B-B14F-4D97-AF65-F5344CB8AC3E}">
        <p14:creationId xmlns:p14="http://schemas.microsoft.com/office/powerpoint/2010/main" val="318691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18205B-D2EB-4CF9-A497-58077065A87D}"/>
              </a:ext>
            </a:extLst>
          </p:cNvPr>
          <p:cNvSpPr txBox="1"/>
          <p:nvPr/>
        </p:nvSpPr>
        <p:spPr>
          <a:xfrm>
            <a:off x="588942" y="180930"/>
            <a:ext cx="1101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Definition of recursion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C38FF8-D12A-4708-B685-DF099ECCAB97}"/>
              </a:ext>
            </a:extLst>
          </p:cNvPr>
          <p:cNvSpPr/>
          <p:nvPr/>
        </p:nvSpPr>
        <p:spPr>
          <a:xfrm>
            <a:off x="588941" y="841319"/>
            <a:ext cx="11014115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2500" dirty="0"/>
              <a:t>Recursion is the process of defining a problem (or the solution to a problem) in terms of (a simpler version of) itself.</a:t>
            </a:r>
          </a:p>
          <a:p>
            <a:pPr algn="just">
              <a:spcAft>
                <a:spcPts val="1000"/>
              </a:spcAft>
            </a:pPr>
            <a:r>
              <a:rPr lang="en-GB" sz="2500" dirty="0"/>
              <a:t>Generally speaking, recursion is the concept of </a:t>
            </a:r>
            <a:r>
              <a:rPr lang="en-GB" sz="2500" i="1" dirty="0"/>
              <a:t>well-defined</a:t>
            </a:r>
            <a:r>
              <a:rPr lang="en-GB" sz="2500" dirty="0"/>
              <a:t> </a:t>
            </a:r>
            <a:r>
              <a:rPr lang="en-GB" sz="2500" b="1" dirty="0"/>
              <a:t>self-reference</a:t>
            </a:r>
            <a:r>
              <a:rPr lang="en-GB" sz="2500" dirty="0"/>
              <a:t>. It is the determination of a succession of elements by operating on one or more preceding elements according to a rule or a formula involving a finite number of steps.</a:t>
            </a:r>
          </a:p>
          <a:p>
            <a:pPr algn="just">
              <a:spcAft>
                <a:spcPts val="1000"/>
              </a:spcAft>
            </a:pPr>
            <a:r>
              <a:rPr lang="en-GB" sz="2500" dirty="0">
                <a:solidFill>
                  <a:srgbClr val="FF0000"/>
                </a:solidFill>
              </a:rPr>
              <a:t>Example of recursive process: </a:t>
            </a:r>
            <a:r>
              <a:rPr lang="en-GB" sz="2500" dirty="0"/>
              <a:t>-Writing</a:t>
            </a:r>
            <a:endParaRPr lang="en-US" sz="25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D9C4DA-66C5-4411-9552-6ACC48ABB603}"/>
              </a:ext>
            </a:extLst>
          </p:cNvPr>
          <p:cNvGrpSpPr/>
          <p:nvPr/>
        </p:nvGrpSpPr>
        <p:grpSpPr>
          <a:xfrm>
            <a:off x="874823" y="3535647"/>
            <a:ext cx="10097978" cy="3012633"/>
            <a:chOff x="874823" y="3664437"/>
            <a:chExt cx="10097978" cy="3012633"/>
          </a:xfrm>
        </p:grpSpPr>
        <p:pic>
          <p:nvPicPr>
            <p:cNvPr id="3074" name="Picture 2" descr="Person Writing on Paper Using Yellow and Black Pen · Free Stock Photo">
              <a:extLst>
                <a:ext uri="{FF2B5EF4-FFF2-40B4-BE49-F238E27FC236}">
                  <a16:creationId xmlns:a16="http://schemas.microsoft.com/office/drawing/2014/main" id="{D921BC39-4DA2-4F9B-A838-EAF9DACC7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23" y="3764050"/>
              <a:ext cx="5221176" cy="2543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289560-E724-4DF2-9074-A50043BBCB67}"/>
                </a:ext>
              </a:extLst>
            </p:cNvPr>
            <p:cNvSpPr txBox="1"/>
            <p:nvPr/>
          </p:nvSpPr>
          <p:spPr>
            <a:xfrm>
              <a:off x="874823" y="6307738"/>
              <a:ext cx="522117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Humans indulges in recursive process during writing 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89C3B3-691C-495A-B670-9193874F0216}"/>
                </a:ext>
              </a:extLst>
            </p:cNvPr>
            <p:cNvGrpSpPr/>
            <p:nvPr/>
          </p:nvGrpSpPr>
          <p:grpSpPr>
            <a:xfrm>
              <a:off x="6765699" y="3664437"/>
              <a:ext cx="4207102" cy="3012633"/>
              <a:chOff x="6765699" y="3283472"/>
              <a:chExt cx="4207102" cy="3012633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0E50B0CA-B1FC-4465-BC21-1C756074A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5699" y="3283472"/>
                <a:ext cx="4207099" cy="2657138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831BD8-0232-48E5-9EDB-D5AB8FF87C12}"/>
                  </a:ext>
                </a:extLst>
              </p:cNvPr>
              <p:cNvSpPr txBox="1"/>
              <p:nvPr/>
            </p:nvSpPr>
            <p:spPr>
              <a:xfrm>
                <a:off x="6765701" y="5926773"/>
                <a:ext cx="420710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The steps involve in the recursive process.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451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503AD71-AEF7-4F46-AEB6-1EDC2E94057E}"/>
              </a:ext>
            </a:extLst>
          </p:cNvPr>
          <p:cNvSpPr txBox="1"/>
          <p:nvPr/>
        </p:nvSpPr>
        <p:spPr>
          <a:xfrm>
            <a:off x="588942" y="180930"/>
            <a:ext cx="1101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Parts of a recursive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807BB5-A0DA-4981-B144-3644D28DB9D8}"/>
              </a:ext>
            </a:extLst>
          </p:cNvPr>
          <p:cNvSpPr txBox="1"/>
          <p:nvPr/>
        </p:nvSpPr>
        <p:spPr>
          <a:xfrm>
            <a:off x="588942" y="927280"/>
            <a:ext cx="110141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All recursive algorithms must have the following: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dirty="0"/>
              <a:t>Base Case (i.e., when to stop)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dirty="0"/>
              <a:t>Work toward Base Cases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dirty="0"/>
              <a:t>Recursive Call (i.e., call self)</a:t>
            </a:r>
          </a:p>
          <a:p>
            <a:endParaRPr lang="en-US" dirty="0"/>
          </a:p>
        </p:txBody>
      </p:sp>
      <p:pic>
        <p:nvPicPr>
          <p:cNvPr id="2050" name="Picture 2" descr="Recursive Functions. What is recursion and why should we… | by Cindy Kei |  Better Programming">
            <a:extLst>
              <a:ext uri="{FF2B5EF4-FFF2-40B4-BE49-F238E27FC236}">
                <a16:creationId xmlns:a16="http://schemas.microsoft.com/office/drawing/2014/main" id="{571113AC-FC5E-4D1C-A16B-7660EF74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12" y="1124646"/>
            <a:ext cx="3877929" cy="460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52008-762E-4965-8B57-E16AAF8EC636}"/>
              </a:ext>
            </a:extLst>
          </p:cNvPr>
          <p:cNvSpPr txBox="1"/>
          <p:nvPr/>
        </p:nvSpPr>
        <p:spPr>
          <a:xfrm>
            <a:off x="588942" y="2706752"/>
            <a:ext cx="56315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Erroneous Recursive algorithm</a:t>
            </a:r>
          </a:p>
          <a:p>
            <a:pPr algn="just"/>
            <a:r>
              <a:rPr lang="en-GB" sz="2000" dirty="0"/>
              <a:t>A recursive algorithm that has no terminating condition(Base Case) is very dangerous and viewed to be </a:t>
            </a:r>
            <a:r>
              <a:rPr lang="en-GB" sz="2000" dirty="0">
                <a:solidFill>
                  <a:srgbClr val="FF0000"/>
                </a:solidFill>
              </a:rPr>
              <a:t>ill-constructed or erroneous</a:t>
            </a:r>
            <a:r>
              <a:rPr lang="en-GB" sz="2000" dirty="0"/>
              <a:t>.  And, such a situation leads to a program crash.</a:t>
            </a:r>
          </a:p>
          <a:p>
            <a:endParaRPr lang="en-GB" dirty="0"/>
          </a:p>
          <a:p>
            <a:r>
              <a:rPr lang="en-GB" i="1" dirty="0"/>
              <a:t>What is wrong the program code below?</a:t>
            </a:r>
            <a:endParaRPr lang="en-US" b="1" i="1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A49C1A-59B6-4E4C-9C2B-960E44509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40828"/>
              </p:ext>
            </p:extLst>
          </p:nvPr>
        </p:nvGraphicFramePr>
        <p:xfrm>
          <a:off x="841823" y="4999192"/>
          <a:ext cx="3150628" cy="1188720"/>
        </p:xfrm>
        <a:graphic>
          <a:graphicData uri="http://schemas.openxmlformats.org/drawingml/2006/table">
            <a:tbl>
              <a:tblPr/>
              <a:tblGrid>
                <a:gridCol w="3150628">
                  <a:extLst>
                    <a:ext uri="{9D8B030D-6E8A-4147-A177-3AD203B41FA5}">
                      <a16:colId xmlns:a16="http://schemas.microsoft.com/office/drawing/2014/main" val="3809790488"/>
                    </a:ext>
                  </a:extLst>
                </a:gridCol>
              </a:tblGrid>
              <a:tr h="953036"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def hell():</a:t>
                      </a:r>
                    </a:p>
                    <a:p>
                      <a:r>
                        <a:rPr lang="en-US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print(“Hello Word”)</a:t>
                      </a:r>
                    </a:p>
                    <a:p>
                      <a:r>
                        <a:rPr lang="en-US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hello()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4083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FD49C1-F7E4-4E14-9AAE-9305FCE44AEC}"/>
              </a:ext>
            </a:extLst>
          </p:cNvPr>
          <p:cNvSpPr txBox="1"/>
          <p:nvPr/>
        </p:nvSpPr>
        <p:spPr>
          <a:xfrm>
            <a:off x="6972812" y="5733353"/>
            <a:ext cx="387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Fig 1.: Flow diagram of a recursive</a:t>
            </a:r>
          </a:p>
          <a:p>
            <a:pPr algn="just"/>
            <a:r>
              <a:rPr lang="en-US" dirty="0"/>
              <a:t>          algorithm.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D7661-84D4-483F-B32B-B1E419A5CD0C}"/>
              </a:ext>
            </a:extLst>
          </p:cNvPr>
          <p:cNvSpPr txBox="1"/>
          <p:nvPr/>
        </p:nvSpPr>
        <p:spPr>
          <a:xfrm>
            <a:off x="4610636" y="4700789"/>
            <a:ext cx="222804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Other problems with recursive algorithm.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FE9D4-6F3A-4415-9949-4ED4A9FD2AD5}"/>
              </a:ext>
            </a:extLst>
          </p:cNvPr>
          <p:cNvSpPr txBox="1"/>
          <p:nvPr/>
        </p:nvSpPr>
        <p:spPr>
          <a:xfrm>
            <a:off x="4610636" y="5465824"/>
            <a:ext cx="212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Stack Overflow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Memory Error</a:t>
            </a:r>
          </a:p>
        </p:txBody>
      </p:sp>
    </p:spTree>
    <p:extLst>
      <p:ext uri="{BB962C8B-B14F-4D97-AF65-F5344CB8AC3E}">
        <p14:creationId xmlns:p14="http://schemas.microsoft.com/office/powerpoint/2010/main" val="186874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BCE96E1-67DD-42B4-9D81-D1CC364C2A67}"/>
              </a:ext>
            </a:extLst>
          </p:cNvPr>
          <p:cNvSpPr txBox="1"/>
          <p:nvPr/>
        </p:nvSpPr>
        <p:spPr>
          <a:xfrm>
            <a:off x="588942" y="180930"/>
            <a:ext cx="1101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Why Use Recursion?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BA820-9EEA-43E2-9F6E-9E5C1EE7ED3F}"/>
              </a:ext>
            </a:extLst>
          </p:cNvPr>
          <p:cNvSpPr txBox="1"/>
          <p:nvPr/>
        </p:nvSpPr>
        <p:spPr>
          <a:xfrm>
            <a:off x="888643" y="943377"/>
            <a:ext cx="10071279" cy="555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/>
              <a:t>Recursion is preferred when the problem can be broken down into smaller, repetitive tasks. These are the advantages of using recursion: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000" dirty="0"/>
              <a:t>Complex tasks can be broken down into simpler problems.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000" dirty="0"/>
              <a:t>Code using recursion is usually shorter and more elegant.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000" dirty="0"/>
              <a:t>Sequence generation is cleaner with recursion than with iteration.</a:t>
            </a:r>
          </a:p>
          <a:p>
            <a:pPr algn="just">
              <a:lnSpc>
                <a:spcPct val="15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6866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59A99-EEAF-4A2F-AD9D-FF13FB7481DA}"/>
              </a:ext>
            </a:extLst>
          </p:cNvPr>
          <p:cNvSpPr txBox="1"/>
          <p:nvPr/>
        </p:nvSpPr>
        <p:spPr>
          <a:xfrm>
            <a:off x="588942" y="283961"/>
            <a:ext cx="1101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Writing Recursive Programs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3EE6F-8672-4FBD-ADF9-1272773FB06D}"/>
              </a:ext>
            </a:extLst>
          </p:cNvPr>
          <p:cNvSpPr txBox="1"/>
          <p:nvPr/>
        </p:nvSpPr>
        <p:spPr>
          <a:xfrm>
            <a:off x="588941" y="943171"/>
            <a:ext cx="11014115" cy="555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3000" dirty="0"/>
              <a:t>At this stage and subsequently, we will illustrate how to write a recursive program that will solve the following tasks outlined below.</a:t>
            </a:r>
          </a:p>
          <a:p>
            <a:pPr marL="740664" lvl="1" indent="-2834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Drawing nested boxes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Count of items in a list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Factorial Function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Palindrome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Drawing recursive tree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Drawing a </a:t>
            </a:r>
            <a:r>
              <a:rPr lang="en-US" sz="3000" dirty="0" err="1"/>
              <a:t>Sierpinski</a:t>
            </a:r>
            <a:r>
              <a:rPr lang="en-US" sz="3000" dirty="0"/>
              <a:t> triangle</a:t>
            </a:r>
          </a:p>
        </p:txBody>
      </p:sp>
    </p:spTree>
    <p:extLst>
      <p:ext uri="{BB962C8B-B14F-4D97-AF65-F5344CB8AC3E}">
        <p14:creationId xmlns:p14="http://schemas.microsoft.com/office/powerpoint/2010/main" val="5279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59A99-EEAF-4A2F-AD9D-FF13FB7481DA}"/>
              </a:ext>
            </a:extLst>
          </p:cNvPr>
          <p:cNvSpPr txBox="1"/>
          <p:nvPr/>
        </p:nvSpPr>
        <p:spPr>
          <a:xfrm>
            <a:off x="588942" y="283961"/>
            <a:ext cx="1101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Drawing nested boxes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3EE6F-8672-4FBD-ADF9-1272773FB06D}"/>
              </a:ext>
            </a:extLst>
          </p:cNvPr>
          <p:cNvSpPr txBox="1"/>
          <p:nvPr/>
        </p:nvSpPr>
        <p:spPr>
          <a:xfrm>
            <a:off x="588941" y="943171"/>
            <a:ext cx="110141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500" dirty="0"/>
              <a:t>The objective of this task is to draw a series of squares using a recursive function. Figure 2 is a sample of what the output is ought to be.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A3076B-EEA2-4591-8C7C-4BD857383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9" y="2512831"/>
            <a:ext cx="2696745" cy="2696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FEAD04-F1D1-4C89-B747-CF337B437182}"/>
              </a:ext>
            </a:extLst>
          </p:cNvPr>
          <p:cNvSpPr txBox="1"/>
          <p:nvPr/>
        </p:nvSpPr>
        <p:spPr>
          <a:xfrm>
            <a:off x="958132" y="5206856"/>
            <a:ext cx="1833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Fig. 2: Expected 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8223B-8136-48EA-8562-116C5E6FDA97}"/>
              </a:ext>
            </a:extLst>
          </p:cNvPr>
          <p:cNvSpPr txBox="1"/>
          <p:nvPr/>
        </p:nvSpPr>
        <p:spPr>
          <a:xfrm>
            <a:off x="4133715" y="2498423"/>
            <a:ext cx="3606490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import turtle as </a:t>
            </a:r>
            <a:r>
              <a:rPr lang="en-GB" dirty="0" err="1"/>
              <a:t>aTurtle</a:t>
            </a:r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drawSquare</a:t>
            </a:r>
            <a:r>
              <a:rPr lang="en-US" dirty="0"/>
              <a:t>(</a:t>
            </a:r>
            <a:r>
              <a:rPr lang="en-US" dirty="0" err="1"/>
              <a:t>aTurtle</a:t>
            </a:r>
            <a:r>
              <a:rPr lang="en-US" dirty="0"/>
              <a:t>, side):</a:t>
            </a:r>
          </a:p>
          <a:p>
            <a:r>
              <a:rPr lang="en-US" dirty="0"/>
              <a:t>	for </a:t>
            </a:r>
            <a:r>
              <a:rPr lang="en-US" dirty="0" err="1"/>
              <a:t>i</a:t>
            </a:r>
            <a:r>
              <a:rPr lang="en-US" dirty="0"/>
              <a:t> in range(4):</a:t>
            </a:r>
          </a:p>
          <a:p>
            <a:r>
              <a:rPr lang="en-US" dirty="0"/>
              <a:t>		</a:t>
            </a:r>
            <a:r>
              <a:rPr lang="en-US" dirty="0" err="1"/>
              <a:t>aTurtle.forward</a:t>
            </a:r>
            <a:r>
              <a:rPr lang="en-US" dirty="0"/>
              <a:t>(side)</a:t>
            </a:r>
          </a:p>
          <a:p>
            <a:r>
              <a:rPr lang="en-US" dirty="0"/>
              <a:t>		</a:t>
            </a:r>
            <a:r>
              <a:rPr lang="en-US" dirty="0" err="1"/>
              <a:t>aTurtle.right</a:t>
            </a:r>
            <a:r>
              <a:rPr lang="en-US" dirty="0"/>
              <a:t>(90)</a:t>
            </a:r>
          </a:p>
          <a:p>
            <a:endParaRPr lang="en-US" dirty="0"/>
          </a:p>
          <a:p>
            <a:r>
              <a:rPr lang="en-US" dirty="0"/>
              <a:t>def </a:t>
            </a:r>
            <a:r>
              <a:rPr lang="en-US" dirty="0" err="1"/>
              <a:t>nestedBox</a:t>
            </a:r>
            <a:r>
              <a:rPr lang="en-US" dirty="0"/>
              <a:t>(</a:t>
            </a:r>
            <a:r>
              <a:rPr lang="en-US" dirty="0" err="1"/>
              <a:t>aTurtle</a:t>
            </a:r>
            <a:r>
              <a:rPr lang="en-US" dirty="0"/>
              <a:t>, side):</a:t>
            </a:r>
          </a:p>
          <a:p>
            <a:r>
              <a:rPr lang="en-US" dirty="0"/>
              <a:t>	if side&gt;=1:</a:t>
            </a:r>
          </a:p>
          <a:p>
            <a:r>
              <a:rPr lang="en-US" dirty="0"/>
              <a:t>		</a:t>
            </a:r>
            <a:r>
              <a:rPr lang="en-US" dirty="0" err="1"/>
              <a:t>drawSquare</a:t>
            </a:r>
            <a:r>
              <a:rPr lang="en-US" dirty="0"/>
              <a:t>(</a:t>
            </a:r>
            <a:r>
              <a:rPr lang="en-US" dirty="0" err="1"/>
              <a:t>aTurtle</a:t>
            </a:r>
            <a:r>
              <a:rPr lang="en-US" dirty="0"/>
              <a:t>, side)</a:t>
            </a:r>
          </a:p>
          <a:p>
            <a:r>
              <a:rPr lang="en-US" dirty="0"/>
              <a:t>		</a:t>
            </a:r>
            <a:r>
              <a:rPr lang="en-US" dirty="0" err="1"/>
              <a:t>nestedBox</a:t>
            </a:r>
            <a:r>
              <a:rPr lang="en-US" dirty="0"/>
              <a:t>(</a:t>
            </a:r>
            <a:r>
              <a:rPr lang="en-US" dirty="0" err="1"/>
              <a:t>aTurtle</a:t>
            </a:r>
            <a:r>
              <a:rPr lang="en-US" dirty="0"/>
              <a:t>, side-5)</a:t>
            </a:r>
          </a:p>
          <a:p>
            <a:endParaRPr lang="en-US" dirty="0"/>
          </a:p>
          <a:p>
            <a:r>
              <a:rPr lang="en-US" dirty="0" err="1"/>
              <a:t>nestedBox</a:t>
            </a:r>
            <a:r>
              <a:rPr lang="en-US" dirty="0"/>
              <a:t>(aTurtle,150)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A74AB-967D-474B-9CCB-227A75BE1A18}"/>
              </a:ext>
            </a:extLst>
          </p:cNvPr>
          <p:cNvSpPr txBox="1"/>
          <p:nvPr/>
        </p:nvSpPr>
        <p:spPr>
          <a:xfrm>
            <a:off x="4708298" y="2143499"/>
            <a:ext cx="212541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Hands-on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66C8F-C8C3-412D-B65C-64B38ACE9DCA}"/>
              </a:ext>
            </a:extLst>
          </p:cNvPr>
          <p:cNvSpPr txBox="1"/>
          <p:nvPr/>
        </p:nvSpPr>
        <p:spPr>
          <a:xfrm>
            <a:off x="8229600" y="2987899"/>
            <a:ext cx="2266682" cy="824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6B050-D1F2-4380-9441-E14F80BCF447}"/>
              </a:ext>
            </a:extLst>
          </p:cNvPr>
          <p:cNvSpPr txBox="1"/>
          <p:nvPr/>
        </p:nvSpPr>
        <p:spPr>
          <a:xfrm>
            <a:off x="993771" y="2104034"/>
            <a:ext cx="212541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0EA19-FED7-4544-8602-062EC03430BF}"/>
              </a:ext>
            </a:extLst>
          </p:cNvPr>
          <p:cNvSpPr txBox="1"/>
          <p:nvPr/>
        </p:nvSpPr>
        <p:spPr>
          <a:xfrm>
            <a:off x="8087933" y="2114002"/>
            <a:ext cx="30211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Additional Exercise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675DC-3FB7-49E5-B3C1-454A62F48EFF}"/>
              </a:ext>
            </a:extLst>
          </p:cNvPr>
          <p:cNvSpPr txBox="1"/>
          <p:nvPr/>
        </p:nvSpPr>
        <p:spPr>
          <a:xfrm>
            <a:off x="7984901" y="2781837"/>
            <a:ext cx="3498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statement is the base case?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Modify the hands-on code by reversing lines 8 and 10. Can you explain the different behavior?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Rewrite or modify the code to draw nested boxes, where each box is centered at the same point.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7E61DE-F3CB-4582-88BC-F81F618407D7}"/>
              </a:ext>
            </a:extLst>
          </p:cNvPr>
          <p:cNvSpPr txBox="1"/>
          <p:nvPr/>
        </p:nvSpPr>
        <p:spPr>
          <a:xfrm>
            <a:off x="3618966" y="2520935"/>
            <a:ext cx="514750" cy="34163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5</a:t>
            </a:r>
          </a:p>
          <a:p>
            <a:r>
              <a:rPr lang="en-US" dirty="0"/>
              <a:t>6</a:t>
            </a:r>
          </a:p>
          <a:p>
            <a:r>
              <a:rPr lang="en-US" dirty="0"/>
              <a:t>7</a:t>
            </a:r>
          </a:p>
          <a:p>
            <a:r>
              <a:rPr lang="en-US" dirty="0"/>
              <a:t>8</a:t>
            </a:r>
          </a:p>
          <a:p>
            <a:r>
              <a:rPr lang="en-US" dirty="0"/>
              <a:t>9</a:t>
            </a:r>
          </a:p>
          <a:p>
            <a:r>
              <a:rPr lang="en-US" dirty="0"/>
              <a:t>10</a:t>
            </a:r>
          </a:p>
          <a:p>
            <a:r>
              <a:rPr lang="en-US" dirty="0"/>
              <a:t>11</a:t>
            </a:r>
          </a:p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409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59A99-EEAF-4A2F-AD9D-FF13FB7481DA}"/>
              </a:ext>
            </a:extLst>
          </p:cNvPr>
          <p:cNvSpPr txBox="1"/>
          <p:nvPr/>
        </p:nvSpPr>
        <p:spPr>
          <a:xfrm>
            <a:off x="588942" y="283961"/>
            <a:ext cx="1101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rgbClr val="FF0000"/>
                </a:solidFill>
              </a:rPr>
              <a:t>Count of items in a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3EE6F-8672-4FBD-ADF9-1272773FB06D}"/>
              </a:ext>
            </a:extLst>
          </p:cNvPr>
          <p:cNvSpPr txBox="1"/>
          <p:nvPr/>
        </p:nvSpPr>
        <p:spPr>
          <a:xfrm>
            <a:off x="588941" y="943171"/>
            <a:ext cx="110141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500" dirty="0"/>
              <a:t>The objective of this task is to compute the number of elements in a list using a recursive call approach. Figure 3 is a diagram depicting the conceptual representation of a list.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8223B-8136-48EA-8562-116C5E6FDA97}"/>
              </a:ext>
            </a:extLst>
          </p:cNvPr>
          <p:cNvSpPr txBox="1"/>
          <p:nvPr/>
        </p:nvSpPr>
        <p:spPr>
          <a:xfrm>
            <a:off x="3719715" y="2498423"/>
            <a:ext cx="4200791" cy="24468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dirty="0"/>
              <a:t>def </a:t>
            </a:r>
            <a:r>
              <a:rPr lang="en-GB" sz="1700" dirty="0" err="1"/>
              <a:t>countList</a:t>
            </a:r>
            <a:r>
              <a:rPr lang="en-GB" sz="1700" dirty="0"/>
              <a:t>(</a:t>
            </a:r>
            <a:r>
              <a:rPr lang="en-GB" sz="1700" dirty="0" err="1"/>
              <a:t>aList</a:t>
            </a:r>
            <a:r>
              <a:rPr lang="en-GB" sz="1700" dirty="0"/>
              <a:t>):</a:t>
            </a:r>
          </a:p>
          <a:p>
            <a:r>
              <a:rPr lang="en-GB" sz="1700" dirty="0"/>
              <a:t>	if </a:t>
            </a:r>
            <a:r>
              <a:rPr lang="en-GB" sz="1700" dirty="0" err="1"/>
              <a:t>aList</a:t>
            </a:r>
            <a:r>
              <a:rPr lang="en-GB" sz="1700" dirty="0"/>
              <a:t>==[]:  #base case, empty list</a:t>
            </a:r>
          </a:p>
          <a:p>
            <a:r>
              <a:rPr lang="en-GB" sz="1700" dirty="0"/>
              <a:t>		return 0</a:t>
            </a:r>
          </a:p>
          <a:p>
            <a:r>
              <a:rPr lang="en-GB" sz="1700" dirty="0"/>
              <a:t>	else:</a:t>
            </a:r>
          </a:p>
          <a:p>
            <a:r>
              <a:rPr lang="en-GB" sz="1700" dirty="0"/>
              <a:t>		return 1+ </a:t>
            </a:r>
            <a:r>
              <a:rPr lang="en-GB" sz="1700" dirty="0" err="1"/>
              <a:t>countList</a:t>
            </a:r>
            <a:r>
              <a:rPr lang="en-GB" sz="1700" dirty="0"/>
              <a:t>(</a:t>
            </a:r>
            <a:r>
              <a:rPr lang="en-GB" sz="1700" dirty="0" err="1"/>
              <a:t>aList</a:t>
            </a:r>
            <a:r>
              <a:rPr lang="en-GB" sz="1700" dirty="0"/>
              <a:t>[1:])</a:t>
            </a:r>
          </a:p>
          <a:p>
            <a:endParaRPr lang="en-GB" sz="1700" dirty="0"/>
          </a:p>
          <a:p>
            <a:r>
              <a:rPr lang="en-GB" sz="1700" dirty="0" err="1"/>
              <a:t>aList</a:t>
            </a:r>
            <a:r>
              <a:rPr lang="en-GB" sz="1700" dirty="0"/>
              <a:t>=[2,3,4,5,6]</a:t>
            </a:r>
          </a:p>
          <a:p>
            <a:r>
              <a:rPr lang="en-GB" sz="1700" dirty="0"/>
              <a:t>print('No of items in the list is:', </a:t>
            </a:r>
            <a:r>
              <a:rPr lang="en-GB" sz="1700" dirty="0" err="1"/>
              <a:t>countList</a:t>
            </a:r>
            <a:r>
              <a:rPr lang="en-GB" sz="1700" dirty="0"/>
              <a:t>(</a:t>
            </a:r>
            <a:r>
              <a:rPr lang="en-GB" sz="1700" dirty="0" err="1"/>
              <a:t>aList</a:t>
            </a:r>
            <a:r>
              <a:rPr lang="en-GB" sz="1700" dirty="0"/>
              <a:t>))</a:t>
            </a:r>
          </a:p>
          <a:p>
            <a:endParaRPr lang="en-GB" sz="1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A74AB-967D-474B-9CCB-227A75BE1A18}"/>
              </a:ext>
            </a:extLst>
          </p:cNvPr>
          <p:cNvSpPr txBox="1"/>
          <p:nvPr/>
        </p:nvSpPr>
        <p:spPr>
          <a:xfrm>
            <a:off x="4708298" y="2079104"/>
            <a:ext cx="212541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Hands-on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66C8F-C8C3-412D-B65C-64B38ACE9DCA}"/>
              </a:ext>
            </a:extLst>
          </p:cNvPr>
          <p:cNvSpPr txBox="1"/>
          <p:nvPr/>
        </p:nvSpPr>
        <p:spPr>
          <a:xfrm>
            <a:off x="8229600" y="2987899"/>
            <a:ext cx="2266682" cy="824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6B050-D1F2-4380-9441-E14F80BCF447}"/>
              </a:ext>
            </a:extLst>
          </p:cNvPr>
          <p:cNvSpPr txBox="1"/>
          <p:nvPr/>
        </p:nvSpPr>
        <p:spPr>
          <a:xfrm>
            <a:off x="4708298" y="5254004"/>
            <a:ext cx="212541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0EA19-FED7-4544-8602-062EC03430BF}"/>
              </a:ext>
            </a:extLst>
          </p:cNvPr>
          <p:cNvSpPr txBox="1"/>
          <p:nvPr/>
        </p:nvSpPr>
        <p:spPr>
          <a:xfrm>
            <a:off x="8087933" y="2114002"/>
            <a:ext cx="30211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Additional Exercise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675DC-3FB7-49E5-B3C1-454A62F48EFF}"/>
              </a:ext>
            </a:extLst>
          </p:cNvPr>
          <p:cNvSpPr txBox="1"/>
          <p:nvPr/>
        </p:nvSpPr>
        <p:spPr>
          <a:xfrm>
            <a:off x="8087933" y="2614918"/>
            <a:ext cx="3498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/>
              <a:t>Write a recursive function to compute the sum of all the numbers in a list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Write a recursive function to find the minimum number in a list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Write a recursive function to find the maximum number in a list.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Write a recursive function to reverse the characters in a string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26E8F-166C-436D-943A-ED8615FF270D}"/>
              </a:ext>
            </a:extLst>
          </p:cNvPr>
          <p:cNvSpPr txBox="1"/>
          <p:nvPr/>
        </p:nvSpPr>
        <p:spPr>
          <a:xfrm>
            <a:off x="588941" y="3676747"/>
            <a:ext cx="198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3: Items in a list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6250EE-9906-47A7-B79E-3B6B6A557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32" y="2417373"/>
            <a:ext cx="2914650" cy="1123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FFAC5A-197B-4085-8982-78AEAE5AE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1" y="5795766"/>
            <a:ext cx="268605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59A99-EEAF-4A2F-AD9D-FF13FB7481DA}"/>
              </a:ext>
            </a:extLst>
          </p:cNvPr>
          <p:cNvSpPr txBox="1"/>
          <p:nvPr/>
        </p:nvSpPr>
        <p:spPr>
          <a:xfrm>
            <a:off x="588942" y="283961"/>
            <a:ext cx="1101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rgbClr val="FF0000"/>
                </a:solidFill>
              </a:rPr>
              <a:t>Factorial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3EE6F-8672-4FBD-ADF9-1272773FB06D}"/>
              </a:ext>
            </a:extLst>
          </p:cNvPr>
          <p:cNvSpPr txBox="1"/>
          <p:nvPr/>
        </p:nvSpPr>
        <p:spPr>
          <a:xfrm>
            <a:off x="588941" y="943171"/>
            <a:ext cx="110141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500" dirty="0"/>
              <a:t>A factorial function is defined as:</a:t>
            </a:r>
          </a:p>
          <a:p>
            <a:pPr algn="just"/>
            <a:endParaRPr lang="en-GB" sz="2500" dirty="0"/>
          </a:p>
          <a:p>
            <a:pPr algn="just"/>
            <a:endParaRPr lang="en-GB" sz="2500" dirty="0"/>
          </a:p>
          <a:p>
            <a:pPr algn="just"/>
            <a:r>
              <a:rPr lang="en-GB" sz="2500" dirty="0"/>
              <a:t>Our task is to implement this function a recursive call approach.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8223B-8136-48EA-8562-116C5E6FDA97}"/>
              </a:ext>
            </a:extLst>
          </p:cNvPr>
          <p:cNvSpPr txBox="1"/>
          <p:nvPr/>
        </p:nvSpPr>
        <p:spPr>
          <a:xfrm>
            <a:off x="840611" y="3429000"/>
            <a:ext cx="3417329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500" dirty="0"/>
          </a:p>
          <a:p>
            <a:r>
              <a:rPr lang="en-GB" sz="1500" dirty="0"/>
              <a:t># Factorial of a number using recursion</a:t>
            </a:r>
          </a:p>
          <a:p>
            <a:endParaRPr lang="en-GB" sz="1500" dirty="0"/>
          </a:p>
          <a:p>
            <a:r>
              <a:rPr lang="en-GB" sz="1500" dirty="0"/>
              <a:t>def </a:t>
            </a:r>
            <a:r>
              <a:rPr lang="en-GB" sz="1500" dirty="0" err="1"/>
              <a:t>recur_factorial</a:t>
            </a:r>
            <a:r>
              <a:rPr lang="en-GB" sz="1500" dirty="0"/>
              <a:t>(n):</a:t>
            </a:r>
          </a:p>
          <a:p>
            <a:r>
              <a:rPr lang="en-GB" sz="1500" dirty="0"/>
              <a:t>   if n == 1:</a:t>
            </a:r>
          </a:p>
          <a:p>
            <a:r>
              <a:rPr lang="en-GB" sz="1500" dirty="0"/>
              <a:t>       return n</a:t>
            </a:r>
          </a:p>
          <a:p>
            <a:r>
              <a:rPr lang="en-GB" sz="1500" dirty="0"/>
              <a:t>   else:</a:t>
            </a:r>
          </a:p>
          <a:p>
            <a:r>
              <a:rPr lang="en-GB" sz="1500" dirty="0"/>
              <a:t>       return n*</a:t>
            </a:r>
            <a:r>
              <a:rPr lang="en-GB" sz="1500" dirty="0" err="1"/>
              <a:t>recur_factorial</a:t>
            </a:r>
            <a:r>
              <a:rPr lang="en-GB" sz="1500" dirty="0"/>
              <a:t>(n-1)</a:t>
            </a:r>
          </a:p>
          <a:p>
            <a:endParaRPr lang="en-GB" sz="1500" dirty="0"/>
          </a:p>
          <a:p>
            <a:r>
              <a:rPr lang="en-GB" sz="1500" dirty="0" err="1"/>
              <a:t>num</a:t>
            </a:r>
            <a:r>
              <a:rPr lang="en-GB" sz="1500" dirty="0"/>
              <a:t> = int(input("Enter a number&gt;"))</a:t>
            </a:r>
          </a:p>
          <a:p>
            <a:endParaRPr lang="en-GB" sz="1500" dirty="0"/>
          </a:p>
          <a:p>
            <a:endParaRPr lang="en-GB" sz="1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A74AB-967D-474B-9CCB-227A75BE1A18}"/>
              </a:ext>
            </a:extLst>
          </p:cNvPr>
          <p:cNvSpPr txBox="1"/>
          <p:nvPr/>
        </p:nvSpPr>
        <p:spPr>
          <a:xfrm>
            <a:off x="3474788" y="2644769"/>
            <a:ext cx="212541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Hands-on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6B050-D1F2-4380-9441-E14F80BCF447}"/>
              </a:ext>
            </a:extLst>
          </p:cNvPr>
          <p:cNvSpPr txBox="1"/>
          <p:nvPr/>
        </p:nvSpPr>
        <p:spPr>
          <a:xfrm>
            <a:off x="9290529" y="2694467"/>
            <a:ext cx="212541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A2B7E4-0556-4072-A77C-E8B112495A0E}"/>
                  </a:ext>
                </a:extLst>
              </p:cNvPr>
              <p:cNvSpPr txBox="1"/>
              <p:nvPr/>
            </p:nvSpPr>
            <p:spPr>
              <a:xfrm>
                <a:off x="3301982" y="1478810"/>
                <a:ext cx="4596451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𝐟𝐚𝐜𝐭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𝒇𝒂𝒄𝒕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A2B7E4-0556-4072-A77C-E8B112495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82" y="1478810"/>
                <a:ext cx="4596451" cy="6178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79B4D9E-A40A-44BE-B9EB-C9ECAEEA08CC}"/>
              </a:ext>
            </a:extLst>
          </p:cNvPr>
          <p:cNvSpPr txBox="1"/>
          <p:nvPr/>
        </p:nvSpPr>
        <p:spPr>
          <a:xfrm>
            <a:off x="4347684" y="3429000"/>
            <a:ext cx="4536927" cy="28931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500" dirty="0"/>
          </a:p>
          <a:p>
            <a:r>
              <a:rPr lang="en-GB" sz="1500" dirty="0"/>
              <a:t># check if the number is negative</a:t>
            </a:r>
          </a:p>
          <a:p>
            <a:endParaRPr lang="en-GB" sz="3200" dirty="0"/>
          </a:p>
          <a:p>
            <a:r>
              <a:rPr lang="en-GB" sz="1500" dirty="0"/>
              <a:t>if </a:t>
            </a:r>
            <a:r>
              <a:rPr lang="en-GB" sz="1500" dirty="0" err="1"/>
              <a:t>num</a:t>
            </a:r>
            <a:r>
              <a:rPr lang="en-GB" sz="1500" dirty="0"/>
              <a:t> &lt; 0:</a:t>
            </a:r>
          </a:p>
          <a:p>
            <a:r>
              <a:rPr lang="en-GB" sz="1500" dirty="0"/>
              <a:t>   print("Sorry, factorial does not exist for negative numbers")</a:t>
            </a:r>
          </a:p>
          <a:p>
            <a:r>
              <a:rPr lang="en-GB" sz="1500" dirty="0" err="1"/>
              <a:t>elif</a:t>
            </a:r>
            <a:r>
              <a:rPr lang="en-GB" sz="1500" dirty="0"/>
              <a:t> </a:t>
            </a:r>
            <a:r>
              <a:rPr lang="en-GB" sz="1500" dirty="0" err="1"/>
              <a:t>num</a:t>
            </a:r>
            <a:r>
              <a:rPr lang="en-GB" sz="1500" dirty="0"/>
              <a:t> == 0:</a:t>
            </a:r>
          </a:p>
          <a:p>
            <a:r>
              <a:rPr lang="en-GB" sz="1500" dirty="0"/>
              <a:t>   print("The factorial of 0 is 1")</a:t>
            </a:r>
          </a:p>
          <a:p>
            <a:r>
              <a:rPr lang="en-GB" sz="1500" dirty="0"/>
              <a:t>else:</a:t>
            </a:r>
          </a:p>
          <a:p>
            <a:r>
              <a:rPr lang="en-GB" sz="1500" dirty="0"/>
              <a:t>   print("The factorial of", </a:t>
            </a:r>
            <a:r>
              <a:rPr lang="en-GB" sz="1500" dirty="0" err="1"/>
              <a:t>num</a:t>
            </a:r>
            <a:r>
              <a:rPr lang="en-GB" sz="1500" dirty="0"/>
              <a:t>, "is", </a:t>
            </a:r>
            <a:r>
              <a:rPr lang="en-GB" sz="1500" dirty="0" err="1"/>
              <a:t>recur_factorial</a:t>
            </a:r>
            <a:r>
              <a:rPr lang="en-GB" sz="1500" dirty="0"/>
              <a:t>(</a:t>
            </a:r>
            <a:r>
              <a:rPr lang="en-GB" sz="1500" dirty="0" err="1"/>
              <a:t>num</a:t>
            </a:r>
            <a:r>
              <a:rPr lang="en-GB" sz="1500" dirty="0"/>
              <a:t>))</a:t>
            </a:r>
          </a:p>
          <a:p>
            <a:endParaRPr lang="en-GB" sz="15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7CAE2F-0B8F-49E9-8E48-686BC84D5A46}"/>
              </a:ext>
            </a:extLst>
          </p:cNvPr>
          <p:cNvSpPr/>
          <p:nvPr/>
        </p:nvSpPr>
        <p:spPr>
          <a:xfrm>
            <a:off x="2177827" y="3183879"/>
            <a:ext cx="551307" cy="490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9010C1-62E0-4424-B0DE-AA84D67FCCF1}"/>
              </a:ext>
            </a:extLst>
          </p:cNvPr>
          <p:cNvSpPr/>
          <p:nvPr/>
        </p:nvSpPr>
        <p:spPr>
          <a:xfrm>
            <a:off x="6340493" y="3183879"/>
            <a:ext cx="551307" cy="490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498E38-6FA1-4A8D-8A0D-D40725D4B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550" y="3474095"/>
            <a:ext cx="26193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5689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16010</TotalTime>
  <Words>2028</Words>
  <Application>Microsoft Macintosh PowerPoint</Application>
  <PresentationFormat>Widescreen</PresentationFormat>
  <Paragraphs>285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Ngwobia, Sunday (ngwobisc)</dc:creator>
  <cp:lastModifiedBy>Heather Guarnera</cp:lastModifiedBy>
  <cp:revision>656</cp:revision>
  <dcterms:created xsi:type="dcterms:W3CDTF">2021-01-13T05:52:40Z</dcterms:created>
  <dcterms:modified xsi:type="dcterms:W3CDTF">2021-11-18T19:48:07Z</dcterms:modified>
</cp:coreProperties>
</file>