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1"/>
  </p:notesMasterIdLst>
  <p:sldIdLst>
    <p:sldId id="256" r:id="rId2"/>
    <p:sldId id="257" r:id="rId3"/>
    <p:sldId id="258" r:id="rId4"/>
    <p:sldId id="261" r:id="rId5"/>
    <p:sldId id="262" r:id="rId6"/>
    <p:sldId id="263" r:id="rId7"/>
    <p:sldId id="264" r:id="rId8"/>
    <p:sldId id="265" r:id="rId9"/>
    <p:sldId id="270" r:id="rId10"/>
    <p:sldId id="295" r:id="rId11"/>
    <p:sldId id="296" r:id="rId12"/>
    <p:sldId id="297" r:id="rId13"/>
    <p:sldId id="298" r:id="rId14"/>
    <p:sldId id="299" r:id="rId15"/>
    <p:sldId id="300" r:id="rId16"/>
    <p:sldId id="301" r:id="rId17"/>
    <p:sldId id="302" r:id="rId18"/>
    <p:sldId id="303" r:id="rId19"/>
    <p:sldId id="304" r:id="rId20"/>
  </p:sldIdLst>
  <p:sldSz cx="9144000" cy="5143500" type="screen16x9"/>
  <p:notesSz cx="6858000" cy="9144000"/>
  <p:embeddedFontLst>
    <p:embeddedFont>
      <p:font typeface="Courant" panose="02000509030000020004" pitchFamily="49" charset="0"/>
      <p:regular r:id="rId22"/>
      <p:bold r:id="rId23"/>
      <p:italic r:id="rId24"/>
      <p:boldItalic r:id="rId25"/>
    </p:embeddedFont>
    <p:embeddedFont>
      <p:font typeface="Cousine" panose="02070409020205020404" pitchFamily="49" charset="0"/>
      <p:regular r:id="rId26"/>
      <p:bold r:id="rId27"/>
      <p:italic r:id="rId28"/>
      <p:boldItalic r:id="rId29"/>
    </p:embeddedFont>
    <p:embeddedFont>
      <p:font typeface="Noto serif" panose="02020600060500020200"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6ACD28-85CA-B24B-ADAB-01794CF8624B}" v="200" dt="2022-09-05T15:14:06.040"/>
  </p1510:revLst>
</p1510:revInfo>
</file>

<file path=ppt/tableStyles.xml><?xml version="1.0" encoding="utf-8"?>
<a:tblStyleLst xmlns:a="http://schemas.openxmlformats.org/drawingml/2006/main" def="{FC55EEA4-988B-492D-99E5-9B07CBB69424}">
  <a:tblStyle styleId="{FC55EEA4-988B-492D-99E5-9B07CBB6942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216E642-95D0-4B56-8B43-F84085D1147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56" d="100"/>
          <a:sy n="156"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914400" y="2980864"/>
            <a:ext cx="72126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b="1"/>
            </a:lvl1pPr>
            <a:lvl2pPr lvl="1">
              <a:spcBef>
                <a:spcPts val="0"/>
              </a:spcBef>
              <a:spcAft>
                <a:spcPts val="0"/>
              </a:spcAft>
              <a:buSzPts val="4800"/>
              <a:buNone/>
              <a:defRPr sz="4800" b="1"/>
            </a:lvl2pPr>
            <a:lvl3pPr lvl="2">
              <a:spcBef>
                <a:spcPts val="0"/>
              </a:spcBef>
              <a:spcAft>
                <a:spcPts val="0"/>
              </a:spcAft>
              <a:buSzPts val="4800"/>
              <a:buNone/>
              <a:defRPr sz="4800" b="1"/>
            </a:lvl3pPr>
            <a:lvl4pPr lvl="3">
              <a:spcBef>
                <a:spcPts val="0"/>
              </a:spcBef>
              <a:spcAft>
                <a:spcPts val="0"/>
              </a:spcAft>
              <a:buSzPts val="4800"/>
              <a:buNone/>
              <a:defRPr sz="4800" b="1"/>
            </a:lvl4pPr>
            <a:lvl5pPr lvl="4">
              <a:spcBef>
                <a:spcPts val="0"/>
              </a:spcBef>
              <a:spcAft>
                <a:spcPts val="0"/>
              </a:spcAft>
              <a:buSzPts val="4800"/>
              <a:buNone/>
              <a:defRPr sz="4800" b="1"/>
            </a:lvl5pPr>
            <a:lvl6pPr lvl="5">
              <a:spcBef>
                <a:spcPts val="0"/>
              </a:spcBef>
              <a:spcAft>
                <a:spcPts val="0"/>
              </a:spcAft>
              <a:buSzPts val="4800"/>
              <a:buNone/>
              <a:defRPr sz="4800" b="1"/>
            </a:lvl6pPr>
            <a:lvl7pPr lvl="6">
              <a:spcBef>
                <a:spcPts val="0"/>
              </a:spcBef>
              <a:spcAft>
                <a:spcPts val="0"/>
              </a:spcAft>
              <a:buSzPts val="4800"/>
              <a:buNone/>
              <a:defRPr sz="4800" b="1"/>
            </a:lvl7pPr>
            <a:lvl8pPr lvl="7">
              <a:spcBef>
                <a:spcPts val="0"/>
              </a:spcBef>
              <a:spcAft>
                <a:spcPts val="0"/>
              </a:spcAft>
              <a:buSzPts val="4800"/>
              <a:buNone/>
              <a:defRPr sz="4800" b="1"/>
            </a:lvl8pPr>
            <a:lvl9pPr lvl="8">
              <a:spcBef>
                <a:spcPts val="0"/>
              </a:spcBef>
              <a:spcAft>
                <a:spcPts val="0"/>
              </a:spcAft>
              <a:buSzPts val="4800"/>
              <a:buNone/>
              <a:defRPr sz="4800" b="1"/>
            </a:lvl9pPr>
          </a:lstStyle>
          <a:p>
            <a:endParaRPr/>
          </a:p>
        </p:txBody>
      </p:sp>
      <p:sp>
        <p:nvSpPr>
          <p:cNvPr id="13" name="Google Shape;13;p2"/>
          <p:cNvSpPr/>
          <p:nvPr/>
        </p:nvSpPr>
        <p:spPr>
          <a:xfrm rot="5400000">
            <a:off x="4527177" y="744699"/>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4" name="Google Shape;14;p2"/>
          <p:cNvSpPr/>
          <p:nvPr/>
        </p:nvSpPr>
        <p:spPr>
          <a:xfrm rot="10800000">
            <a:off x="660998" y="3645100"/>
            <a:ext cx="1080000" cy="9951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15;p2"/>
          <p:cNvCxnSpPr/>
          <p:nvPr/>
        </p:nvCxnSpPr>
        <p:spPr>
          <a:xfrm>
            <a:off x="8296743" y="2299856"/>
            <a:ext cx="0" cy="2075100"/>
          </a:xfrm>
          <a:prstGeom prst="straightConnector1">
            <a:avLst/>
          </a:prstGeom>
          <a:noFill/>
          <a:ln w="9525" cap="flat" cmpd="sng">
            <a:solidFill>
              <a:srgbClr val="FFFFFF"/>
            </a:solidFill>
            <a:prstDash val="solid"/>
            <a:round/>
            <a:headEnd type="triangle" w="sm" len="sm"/>
            <a:tailEnd type="triangle" w="sm" len="sm"/>
          </a:ln>
        </p:spPr>
      </p:cxnSp>
      <p:sp>
        <p:nvSpPr>
          <p:cNvPr id="16" name="Google Shape;16;p2"/>
          <p:cNvSpPr/>
          <p:nvPr/>
        </p:nvSpPr>
        <p:spPr>
          <a:xfrm rot="-5400000">
            <a:off x="4525702" y="-1293868"/>
            <a:ext cx="92588" cy="7106862"/>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dashDot"/>
            <a:miter lim="8000"/>
            <a:headEnd type="none" w="med" len="med"/>
            <a:tailEnd type="none" w="med" len="med"/>
          </a:ln>
        </p:spPr>
      </p:sp>
      <p:sp>
        <p:nvSpPr>
          <p:cNvPr id="17" name="Google Shape;17;p2"/>
          <p:cNvSpPr/>
          <p:nvPr/>
        </p:nvSpPr>
        <p:spPr>
          <a:xfrm>
            <a:off x="7216304" y="1888685"/>
            <a:ext cx="1395000" cy="12855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0" name="Google Shape;40;p5"/>
          <p:cNvSpPr txBox="1">
            <a:spLocks noGrp="1"/>
          </p:cNvSpPr>
          <p:nvPr>
            <p:ph type="body" idx="1"/>
          </p:nvPr>
        </p:nvSpPr>
        <p:spPr>
          <a:xfrm>
            <a:off x="343225" y="1125000"/>
            <a:ext cx="8290800" cy="36390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1" name="Google Shape;41;p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4" name="Google Shape;44;p6"/>
          <p:cNvSpPr txBox="1">
            <a:spLocks noGrp="1"/>
          </p:cNvSpPr>
          <p:nvPr>
            <p:ph type="body" idx="1"/>
          </p:nvPr>
        </p:nvSpPr>
        <p:spPr>
          <a:xfrm>
            <a:off x="420778"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5" name="Google Shape;45;p6"/>
          <p:cNvSpPr txBox="1">
            <a:spLocks noGrp="1"/>
          </p:cNvSpPr>
          <p:nvPr>
            <p:ph type="body" idx="2"/>
          </p:nvPr>
        </p:nvSpPr>
        <p:spPr>
          <a:xfrm>
            <a:off x="4731381" y="1239803"/>
            <a:ext cx="3994500" cy="37257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6" name="Google Shape;46;p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9" name="Google Shape;49;p7"/>
          <p:cNvSpPr txBox="1">
            <a:spLocks noGrp="1"/>
          </p:cNvSpPr>
          <p:nvPr>
            <p:ph type="body" idx="1"/>
          </p:nvPr>
        </p:nvSpPr>
        <p:spPr>
          <a:xfrm>
            <a:off x="457200"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0" name="Google Shape;50;p7"/>
          <p:cNvSpPr txBox="1">
            <a:spLocks noGrp="1"/>
          </p:cNvSpPr>
          <p:nvPr>
            <p:ph type="body" idx="2"/>
          </p:nvPr>
        </p:nvSpPr>
        <p:spPr>
          <a:xfrm>
            <a:off x="3223964"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1" name="Google Shape;51;p7"/>
          <p:cNvSpPr txBox="1">
            <a:spLocks noGrp="1"/>
          </p:cNvSpPr>
          <p:nvPr>
            <p:ph type="body" idx="3"/>
          </p:nvPr>
        </p:nvSpPr>
        <p:spPr>
          <a:xfrm>
            <a:off x="5990727" y="1234143"/>
            <a:ext cx="2631900" cy="33483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2" name="Google Shape;52;p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1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7">
            <a:alphaModFix/>
          </a:blip>
          <a:stretch>
            <a:fillRect/>
          </a:stretch>
        </p:blipFill>
        <p:spPr>
          <a:xfrm>
            <a:off x="1116" y="0"/>
            <a:ext cx="9141767" cy="5143500"/>
          </a:xfrm>
          <a:prstGeom prst="rect">
            <a:avLst/>
          </a:prstGeom>
          <a:noFill/>
          <a:ln>
            <a:noFill/>
          </a:ln>
        </p:spPr>
      </p:pic>
      <p:sp>
        <p:nvSpPr>
          <p:cNvPr id="7" name="Google Shape;7;p1"/>
          <p:cNvSpPr/>
          <p:nvPr/>
        </p:nvSpPr>
        <p:spPr>
          <a:xfrm>
            <a:off x="91700" y="96300"/>
            <a:ext cx="8966100" cy="4945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404330" y="493832"/>
            <a:ext cx="8229600" cy="41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1pPr>
            <a:lvl2pPr lvl="1">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2pPr>
            <a:lvl3pPr lvl="2">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3pPr>
            <a:lvl4pPr lvl="3">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4pPr>
            <a:lvl5pPr lvl="4">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5pPr>
            <a:lvl6pPr lvl="5">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6pPr>
            <a:lvl7pPr lvl="6">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7pPr>
            <a:lvl8pPr lvl="7">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8pPr>
            <a:lvl9pPr lvl="8">
              <a:spcBef>
                <a:spcPts val="0"/>
              </a:spcBef>
              <a:spcAft>
                <a:spcPts val="0"/>
              </a:spcAft>
              <a:buClr>
                <a:schemeClr val="lt1"/>
              </a:buClr>
              <a:buSzPts val="2000"/>
              <a:buFont typeface="Cousine"/>
              <a:buNone/>
              <a:defRPr sz="2000">
                <a:solidFill>
                  <a:schemeClr val="lt1"/>
                </a:solidFill>
                <a:latin typeface="Cousine"/>
                <a:ea typeface="Cousine"/>
                <a:cs typeface="Cousine"/>
                <a:sym typeface="Cousine"/>
              </a:defRPr>
            </a:lvl9pPr>
          </a:lstStyle>
          <a:p>
            <a:endParaRPr/>
          </a:p>
        </p:txBody>
      </p:sp>
      <p:sp>
        <p:nvSpPr>
          <p:cNvPr id="9" name="Google Shape;9;p1"/>
          <p:cNvSpPr txBox="1">
            <a:spLocks noGrp="1"/>
          </p:cNvSpPr>
          <p:nvPr>
            <p:ph type="body" idx="1"/>
          </p:nvPr>
        </p:nvSpPr>
        <p:spPr>
          <a:xfrm>
            <a:off x="457200" y="1125000"/>
            <a:ext cx="8229600" cy="3639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lt1"/>
              </a:buClr>
              <a:buSzPts val="2400"/>
              <a:buFont typeface="Cousine"/>
              <a:buChar char="▪"/>
              <a:defRPr sz="2400">
                <a:solidFill>
                  <a:schemeClr val="lt1"/>
                </a:solidFill>
                <a:latin typeface="Cousine"/>
                <a:ea typeface="Cousine"/>
                <a:cs typeface="Cousine"/>
                <a:sym typeface="Cousine"/>
              </a:defRPr>
            </a:lvl1pPr>
            <a:lvl2pPr marL="914400" lvl="1"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2pPr>
            <a:lvl3pPr marL="1371600" lvl="2"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3pPr>
            <a:lvl4pPr marL="1828800" lvl="3"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4pPr>
            <a:lvl5pPr marL="2286000" lvl="4"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5pPr>
            <a:lvl6pPr marL="2743200" lvl="5"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6pPr>
            <a:lvl7pPr marL="3200400" lvl="6"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7pPr>
            <a:lvl8pPr marL="3657600" lvl="7"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8pPr>
            <a:lvl9pPr marL="4114800" lvl="8" indent="-381000">
              <a:spcBef>
                <a:spcPts val="0"/>
              </a:spcBef>
              <a:spcAft>
                <a:spcPts val="0"/>
              </a:spcAft>
              <a:buClr>
                <a:schemeClr val="lt1"/>
              </a:buClr>
              <a:buSzPts val="2400"/>
              <a:buFont typeface="Cousine"/>
              <a:buChar char="■"/>
              <a:defRPr sz="2400">
                <a:solidFill>
                  <a:schemeClr val="lt1"/>
                </a:solidFill>
                <a:latin typeface="Cousine"/>
                <a:ea typeface="Cousine"/>
                <a:cs typeface="Cousine"/>
                <a:sym typeface="Cousine"/>
              </a:defRPr>
            </a:lvl9pPr>
          </a:lstStyle>
          <a:p>
            <a:endParaRPr/>
          </a:p>
        </p:txBody>
      </p:sp>
      <p:sp>
        <p:nvSpPr>
          <p:cNvPr id="10" name="Google Shape;10;p1"/>
          <p:cNvSpPr txBox="1">
            <a:spLocks noGrp="1"/>
          </p:cNvSpPr>
          <p:nvPr>
            <p:ph type="sldNum" idx="12"/>
          </p:nvPr>
        </p:nvSpPr>
        <p:spPr>
          <a:xfrm>
            <a:off x="8523157" y="4641567"/>
            <a:ext cx="461100" cy="291900"/>
          </a:xfrm>
          <a:prstGeom prst="rect">
            <a:avLst/>
          </a:prstGeom>
          <a:noFill/>
          <a:ln>
            <a:noFill/>
          </a:ln>
        </p:spPr>
        <p:txBody>
          <a:bodyPr spcFirstLastPara="1" wrap="square" lIns="91425" tIns="91425" rIns="91425" bIns="91425" anchor="t" anchorCtr="0">
            <a:noAutofit/>
          </a:bodyPr>
          <a:lstStyle>
            <a:lvl1pPr lvl="0" algn="r">
              <a:buNone/>
              <a:defRPr sz="1000">
                <a:solidFill>
                  <a:schemeClr val="lt1"/>
                </a:solidFill>
                <a:latin typeface="Cousine"/>
                <a:ea typeface="Cousine"/>
                <a:cs typeface="Cousine"/>
                <a:sym typeface="Cousine"/>
              </a:defRPr>
            </a:lvl1pPr>
            <a:lvl2pPr lvl="1" algn="r">
              <a:buNone/>
              <a:defRPr sz="1000">
                <a:solidFill>
                  <a:schemeClr val="lt1"/>
                </a:solidFill>
                <a:latin typeface="Cousine"/>
                <a:ea typeface="Cousine"/>
                <a:cs typeface="Cousine"/>
                <a:sym typeface="Cousine"/>
              </a:defRPr>
            </a:lvl2pPr>
            <a:lvl3pPr lvl="2" algn="r">
              <a:buNone/>
              <a:defRPr sz="1000">
                <a:solidFill>
                  <a:schemeClr val="lt1"/>
                </a:solidFill>
                <a:latin typeface="Cousine"/>
                <a:ea typeface="Cousine"/>
                <a:cs typeface="Cousine"/>
                <a:sym typeface="Cousine"/>
              </a:defRPr>
            </a:lvl3pPr>
            <a:lvl4pPr lvl="3" algn="r">
              <a:buNone/>
              <a:defRPr sz="1000">
                <a:solidFill>
                  <a:schemeClr val="lt1"/>
                </a:solidFill>
                <a:latin typeface="Cousine"/>
                <a:ea typeface="Cousine"/>
                <a:cs typeface="Cousine"/>
                <a:sym typeface="Cousine"/>
              </a:defRPr>
            </a:lvl4pPr>
            <a:lvl5pPr lvl="4" algn="r">
              <a:buNone/>
              <a:defRPr sz="1000">
                <a:solidFill>
                  <a:schemeClr val="lt1"/>
                </a:solidFill>
                <a:latin typeface="Cousine"/>
                <a:ea typeface="Cousine"/>
                <a:cs typeface="Cousine"/>
                <a:sym typeface="Cousine"/>
              </a:defRPr>
            </a:lvl5pPr>
            <a:lvl6pPr lvl="5" algn="r">
              <a:buNone/>
              <a:defRPr sz="1000">
                <a:solidFill>
                  <a:schemeClr val="lt1"/>
                </a:solidFill>
                <a:latin typeface="Cousine"/>
                <a:ea typeface="Cousine"/>
                <a:cs typeface="Cousine"/>
                <a:sym typeface="Cousine"/>
              </a:defRPr>
            </a:lvl6pPr>
            <a:lvl7pPr lvl="6" algn="r">
              <a:buNone/>
              <a:defRPr sz="1000">
                <a:solidFill>
                  <a:schemeClr val="lt1"/>
                </a:solidFill>
                <a:latin typeface="Cousine"/>
                <a:ea typeface="Cousine"/>
                <a:cs typeface="Cousine"/>
                <a:sym typeface="Cousine"/>
              </a:defRPr>
            </a:lvl7pPr>
            <a:lvl8pPr lvl="7" algn="r">
              <a:buNone/>
              <a:defRPr sz="1000">
                <a:solidFill>
                  <a:schemeClr val="lt1"/>
                </a:solidFill>
                <a:latin typeface="Cousine"/>
                <a:ea typeface="Cousine"/>
                <a:cs typeface="Cousine"/>
                <a:sym typeface="Cousine"/>
              </a:defRPr>
            </a:lvl8pPr>
            <a:lvl9pPr lvl="8" algn="r">
              <a:buNone/>
              <a:defRPr sz="1000">
                <a:solidFill>
                  <a:schemeClr val="lt1"/>
                </a:solidFill>
                <a:latin typeface="Cousine"/>
                <a:ea typeface="Cousine"/>
                <a:cs typeface="Cousine"/>
                <a:sym typeface="Cousi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1"/>
          <p:cNvSpPr txBox="1">
            <a:spLocks noGrp="1"/>
          </p:cNvSpPr>
          <p:nvPr>
            <p:ph type="ctrTitle"/>
          </p:nvPr>
        </p:nvSpPr>
        <p:spPr>
          <a:xfrm>
            <a:off x="944678" y="3139308"/>
            <a:ext cx="3501197"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200" dirty="0"/>
              <a:t>Navigation Bloopers:</a:t>
            </a:r>
            <a:br>
              <a:rPr lang="en-US" sz="3200" dirty="0"/>
            </a:br>
            <a:r>
              <a:rPr lang="en-US" sz="3200" dirty="0"/>
              <a:t>Know where are you going and what you are getting</a:t>
            </a:r>
            <a:br>
              <a:rPr lang="en-US" sz="3200" dirty="0"/>
            </a:br>
            <a:br>
              <a:rPr lang="en-US" sz="3200" dirty="0"/>
            </a:br>
            <a:r>
              <a:rPr lang="en-US" sz="1400" dirty="0"/>
              <a:t>GUI Blooper Chapter 3</a:t>
            </a:r>
            <a:br>
              <a:rPr lang="en-US" sz="1400" dirty="0"/>
            </a:br>
            <a:r>
              <a:rPr lang="en-US" sz="1400" dirty="0"/>
              <a:t>Minh Nguyen </a:t>
            </a:r>
            <a:br>
              <a:rPr lang="en-US" sz="1400" dirty="0"/>
            </a:br>
            <a:r>
              <a:rPr lang="en-US" sz="1400" dirty="0"/>
              <a:t>Sep 5</a:t>
            </a:r>
            <a:r>
              <a:rPr lang="en-US" sz="1400" baseline="30000" dirty="0"/>
              <a:t>th</a:t>
            </a:r>
            <a:r>
              <a:rPr lang="en-US" sz="1400" dirty="0"/>
              <a:t>, 2022</a:t>
            </a:r>
            <a:endParaRPr sz="3200" dirty="0"/>
          </a:p>
        </p:txBody>
      </p:sp>
      <p:pic>
        <p:nvPicPr>
          <p:cNvPr id="3" name="Picture 2" descr="A picture containing diagram&#10;&#10;Description automatically generated">
            <a:extLst>
              <a:ext uri="{FF2B5EF4-FFF2-40B4-BE49-F238E27FC236}">
                <a16:creationId xmlns:a16="http://schemas.microsoft.com/office/drawing/2014/main" id="{9EBF41E2-2AF5-0D4C-BAB3-3F6209BC70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5781" y="515383"/>
            <a:ext cx="2911363" cy="34412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C861E6-74EB-EC48-96A4-854EB6A02C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4" name="TextBox 3">
            <a:extLst>
              <a:ext uri="{FF2B5EF4-FFF2-40B4-BE49-F238E27FC236}">
                <a16:creationId xmlns:a16="http://schemas.microsoft.com/office/drawing/2014/main" id="{D8507283-1AA6-B941-8C2A-38389F316020}"/>
              </a:ext>
            </a:extLst>
          </p:cNvPr>
          <p:cNvSpPr txBox="1"/>
          <p:nvPr/>
        </p:nvSpPr>
        <p:spPr>
          <a:xfrm>
            <a:off x="1728951" y="1038424"/>
            <a:ext cx="6710855" cy="2893100"/>
          </a:xfrm>
          <a:prstGeom prst="rect">
            <a:avLst/>
          </a:prstGeom>
          <a:noFill/>
        </p:spPr>
        <p:txBody>
          <a:bodyPr wrap="square">
            <a:spAutoFit/>
          </a:bodyPr>
          <a:lstStyle/>
          <a:p>
            <a:r>
              <a:rPr lang="en-US" sz="2800" dirty="0">
                <a:solidFill>
                  <a:schemeClr val="bg1"/>
                </a:solidFill>
                <a:latin typeface="Courier" pitchFamily="2" charset="0"/>
              </a:rPr>
              <a:t>Every window or Web page should have a unique title</a:t>
            </a:r>
          </a:p>
          <a:p>
            <a:endParaRPr lang="en-US" sz="2800" dirty="0">
              <a:solidFill>
                <a:schemeClr val="bg1"/>
              </a:solidFill>
              <a:latin typeface="Courier" pitchFamily="2" charset="0"/>
            </a:endParaRPr>
          </a:p>
          <a:p>
            <a:r>
              <a:rPr lang="en-US" dirty="0">
                <a:solidFill>
                  <a:schemeClr val="bg1"/>
                </a:solidFill>
                <a:latin typeface="Courier" pitchFamily="2" charset="0"/>
              </a:rPr>
              <a:t>Special Cases: </a:t>
            </a:r>
          </a:p>
          <a:p>
            <a:r>
              <a:rPr lang="en-US" dirty="0">
                <a:solidFill>
                  <a:schemeClr val="bg1"/>
                </a:solidFill>
                <a:latin typeface="Courier" pitchFamily="2" charset="0"/>
              </a:rPr>
              <a:t>+ Multiple windows represent same function applied to different data</a:t>
            </a:r>
          </a:p>
          <a:p>
            <a:r>
              <a:rPr lang="en-US" dirty="0">
                <a:solidFill>
                  <a:schemeClr val="bg1"/>
                </a:solidFill>
                <a:latin typeface="Courier" pitchFamily="2" charset="0"/>
              </a:rPr>
              <a:t>+ Multiple windows represent same function or data with different user options.</a:t>
            </a:r>
          </a:p>
          <a:p>
            <a:br>
              <a:rPr lang="en-US" dirty="0"/>
            </a:br>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99CD231C-6689-3240-A226-993640C561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047" y="757886"/>
            <a:ext cx="9144000" cy="3454176"/>
          </a:xfrm>
          <a:prstGeom prst="rect">
            <a:avLst/>
          </a:prstGeom>
        </p:spPr>
      </p:pic>
    </p:spTree>
    <p:extLst>
      <p:ext uri="{BB962C8B-B14F-4D97-AF65-F5344CB8AC3E}">
        <p14:creationId xmlns:p14="http://schemas.microsoft.com/office/powerpoint/2010/main" val="22213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F27B9C-BB47-7843-B96B-7A8B5EFFE0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TextBox 2">
            <a:extLst>
              <a:ext uri="{FF2B5EF4-FFF2-40B4-BE49-F238E27FC236}">
                <a16:creationId xmlns:a16="http://schemas.microsoft.com/office/drawing/2014/main" id="{583DE115-626E-DE4B-85EF-B8F2350D114F}"/>
              </a:ext>
            </a:extLst>
          </p:cNvPr>
          <p:cNvSpPr txBox="1"/>
          <p:nvPr/>
        </p:nvSpPr>
        <p:spPr>
          <a:xfrm>
            <a:off x="756745" y="472966"/>
            <a:ext cx="4930071" cy="954107"/>
          </a:xfrm>
          <a:prstGeom prst="rect">
            <a:avLst/>
          </a:prstGeom>
          <a:noFill/>
        </p:spPr>
        <p:txBody>
          <a:bodyPr wrap="square" rtlCol="0">
            <a:spAutoFit/>
          </a:bodyPr>
          <a:lstStyle/>
          <a:p>
            <a:r>
              <a:rPr lang="en-US" sz="2800" dirty="0">
                <a:solidFill>
                  <a:schemeClr val="bg1"/>
                </a:solidFill>
                <a:latin typeface="Courier" pitchFamily="2" charset="0"/>
              </a:rPr>
              <a:t>You think you are there? Check again.</a:t>
            </a:r>
          </a:p>
        </p:txBody>
      </p:sp>
      <p:sp>
        <p:nvSpPr>
          <p:cNvPr id="5" name="TextBox 4">
            <a:extLst>
              <a:ext uri="{FF2B5EF4-FFF2-40B4-BE49-F238E27FC236}">
                <a16:creationId xmlns:a16="http://schemas.microsoft.com/office/drawing/2014/main" id="{4D665DBA-B44C-F049-9377-5AFF37FC4C81}"/>
              </a:ext>
            </a:extLst>
          </p:cNvPr>
          <p:cNvSpPr txBox="1"/>
          <p:nvPr/>
        </p:nvSpPr>
        <p:spPr>
          <a:xfrm>
            <a:off x="901874" y="2091847"/>
            <a:ext cx="3169085" cy="646331"/>
          </a:xfrm>
          <a:prstGeom prst="rect">
            <a:avLst/>
          </a:prstGeom>
          <a:noFill/>
        </p:spPr>
        <p:txBody>
          <a:bodyPr wrap="square" rtlCol="0">
            <a:spAutoFit/>
          </a:bodyPr>
          <a:lstStyle/>
          <a:p>
            <a:r>
              <a:rPr lang="en-US" sz="1800" dirty="0">
                <a:solidFill>
                  <a:schemeClr val="bg1"/>
                </a:solidFill>
                <a:latin typeface="Courier" pitchFamily="2" charset="0"/>
              </a:rPr>
              <a:t>Window title doesn’t match command or link</a:t>
            </a:r>
          </a:p>
        </p:txBody>
      </p:sp>
      <p:pic>
        <p:nvPicPr>
          <p:cNvPr id="11" name="Picture 10" descr="Graphical user interface&#10;&#10;Description automatically generated">
            <a:extLst>
              <a:ext uri="{FF2B5EF4-FFF2-40B4-BE49-F238E27FC236}">
                <a16:creationId xmlns:a16="http://schemas.microsoft.com/office/drawing/2014/main" id="{10634E1C-8386-0B43-BB7E-165B46F0E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15759"/>
            <a:ext cx="9144000" cy="3511981"/>
          </a:xfrm>
          <a:prstGeom prst="rect">
            <a:avLst/>
          </a:prstGeom>
        </p:spPr>
      </p:pic>
      <p:pic>
        <p:nvPicPr>
          <p:cNvPr id="13" name="Picture 12" descr="Graphical user interface, diagram&#10;&#10;Description automatically generated">
            <a:extLst>
              <a:ext uri="{FF2B5EF4-FFF2-40B4-BE49-F238E27FC236}">
                <a16:creationId xmlns:a16="http://schemas.microsoft.com/office/drawing/2014/main" id="{E2131B98-BB8A-174C-89C0-55D8D77088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89" y="0"/>
            <a:ext cx="8943021" cy="5143500"/>
          </a:xfrm>
          <a:prstGeom prst="rect">
            <a:avLst/>
          </a:prstGeom>
        </p:spPr>
      </p:pic>
    </p:spTree>
    <p:extLst>
      <p:ext uri="{BB962C8B-B14F-4D97-AF65-F5344CB8AC3E}">
        <p14:creationId xmlns:p14="http://schemas.microsoft.com/office/powerpoint/2010/main" val="248616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6AA77E-54C1-824D-8F49-47BA34CC516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TextBox 3">
            <a:extLst>
              <a:ext uri="{FF2B5EF4-FFF2-40B4-BE49-F238E27FC236}">
                <a16:creationId xmlns:a16="http://schemas.microsoft.com/office/drawing/2014/main" id="{E55B406C-F3C1-484F-B90B-5C7B699E21FE}"/>
              </a:ext>
            </a:extLst>
          </p:cNvPr>
          <p:cNvSpPr txBox="1"/>
          <p:nvPr/>
        </p:nvSpPr>
        <p:spPr>
          <a:xfrm>
            <a:off x="2148215" y="324600"/>
            <a:ext cx="4572000" cy="3477875"/>
          </a:xfrm>
          <a:prstGeom prst="rect">
            <a:avLst/>
          </a:prstGeom>
          <a:noFill/>
        </p:spPr>
        <p:txBody>
          <a:bodyPr wrap="square">
            <a:spAutoFit/>
          </a:bodyPr>
          <a:lstStyle/>
          <a:p>
            <a:r>
              <a:rPr lang="en-US" sz="2000" dirty="0">
                <a:solidFill>
                  <a:schemeClr val="bg1"/>
                </a:solidFill>
                <a:latin typeface="Courier" pitchFamily="2" charset="0"/>
              </a:rPr>
              <a:t>The title of a window or Web page should reflect the command that displayed it. This shows users that they hit the button or menu item they meant to hit.</a:t>
            </a:r>
          </a:p>
          <a:p>
            <a:endParaRPr lang="en-US" sz="2000" dirty="0">
              <a:solidFill>
                <a:schemeClr val="bg1"/>
              </a:solidFill>
              <a:latin typeface="Courier" pitchFamily="2" charset="0"/>
            </a:endParaRPr>
          </a:p>
          <a:p>
            <a:endParaRPr lang="en-US" sz="2000" dirty="0">
              <a:solidFill>
                <a:schemeClr val="bg1"/>
              </a:solidFill>
              <a:latin typeface="Courier" pitchFamily="2" charset="0"/>
            </a:endParaRPr>
          </a:p>
          <a:p>
            <a:r>
              <a:rPr lang="en-US" sz="2000" dirty="0">
                <a:solidFill>
                  <a:schemeClr val="bg1"/>
                </a:solidFill>
                <a:latin typeface="Courier" pitchFamily="2" charset="0"/>
              </a:rPr>
              <a:t>Inexact matches are OK if they work for users</a:t>
            </a:r>
          </a:p>
          <a:p>
            <a:endParaRPr lang="en-US" sz="2000" dirty="0">
              <a:solidFill>
                <a:schemeClr val="bg1"/>
              </a:solidFill>
              <a:latin typeface="Courier" pitchFamily="2"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BE967781-F836-F749-842B-AD5F5C716A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9879"/>
            <a:ext cx="9144000" cy="4601688"/>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36DA9A8-9442-B449-9811-A8CB80098A09}"/>
              </a:ext>
            </a:extLst>
          </p:cNvPr>
          <p:cNvPicPr>
            <a:picLocks noChangeAspect="1"/>
          </p:cNvPicPr>
          <p:nvPr/>
        </p:nvPicPr>
        <p:blipFill>
          <a:blip r:embed="rId3"/>
          <a:stretch>
            <a:fillRect/>
          </a:stretch>
        </p:blipFill>
        <p:spPr>
          <a:xfrm>
            <a:off x="2832535" y="0"/>
            <a:ext cx="3478930" cy="5260142"/>
          </a:xfrm>
          <a:prstGeom prst="rect">
            <a:avLst/>
          </a:prstGeom>
        </p:spPr>
      </p:pic>
    </p:spTree>
    <p:extLst>
      <p:ext uri="{BB962C8B-B14F-4D97-AF65-F5344CB8AC3E}">
        <p14:creationId xmlns:p14="http://schemas.microsoft.com/office/powerpoint/2010/main" val="26058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nodeType="clickEffect">
                                  <p:stCondLst>
                                    <p:cond delay="0"/>
                                  </p:stCondLst>
                                  <p:childTnLst>
                                    <p:animEffect transition="out" filter="checkerboard(across)">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D25575-CE9C-6545-B548-B43D5CDB8E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3" name="TextBox 2">
            <a:extLst>
              <a:ext uri="{FF2B5EF4-FFF2-40B4-BE49-F238E27FC236}">
                <a16:creationId xmlns:a16="http://schemas.microsoft.com/office/drawing/2014/main" id="{69821872-9D11-E244-8F18-4916EC8B71E9}"/>
              </a:ext>
            </a:extLst>
          </p:cNvPr>
          <p:cNvSpPr txBox="1"/>
          <p:nvPr/>
        </p:nvSpPr>
        <p:spPr>
          <a:xfrm>
            <a:off x="626301" y="526094"/>
            <a:ext cx="5862181" cy="553998"/>
          </a:xfrm>
          <a:prstGeom prst="rect">
            <a:avLst/>
          </a:prstGeom>
          <a:noFill/>
        </p:spPr>
        <p:txBody>
          <a:bodyPr wrap="square" rtlCol="0">
            <a:spAutoFit/>
          </a:bodyPr>
          <a:lstStyle/>
          <a:p>
            <a:r>
              <a:rPr lang="en-US" sz="3000" dirty="0">
                <a:solidFill>
                  <a:schemeClr val="bg1"/>
                </a:solidFill>
                <a:latin typeface="Courier" pitchFamily="2" charset="0"/>
              </a:rPr>
              <a:t>Lure them off the track</a:t>
            </a:r>
          </a:p>
        </p:txBody>
      </p:sp>
      <p:sp>
        <p:nvSpPr>
          <p:cNvPr id="4" name="TextBox 3">
            <a:extLst>
              <a:ext uri="{FF2B5EF4-FFF2-40B4-BE49-F238E27FC236}">
                <a16:creationId xmlns:a16="http://schemas.microsoft.com/office/drawing/2014/main" id="{30C9999E-A161-F546-AE88-AD5C0E46F557}"/>
              </a:ext>
            </a:extLst>
          </p:cNvPr>
          <p:cNvSpPr txBox="1"/>
          <p:nvPr/>
        </p:nvSpPr>
        <p:spPr>
          <a:xfrm>
            <a:off x="363254" y="1528175"/>
            <a:ext cx="5260932" cy="3785652"/>
          </a:xfrm>
          <a:prstGeom prst="rect">
            <a:avLst/>
          </a:prstGeom>
          <a:noFill/>
        </p:spPr>
        <p:txBody>
          <a:bodyPr wrap="square" rtlCol="0">
            <a:spAutoFit/>
          </a:bodyPr>
          <a:lstStyle/>
          <a:p>
            <a:r>
              <a:rPr lang="en-US" sz="1600" dirty="0">
                <a:solidFill>
                  <a:schemeClr val="bg1"/>
                </a:solidFill>
                <a:latin typeface="Courier" pitchFamily="2" charset="0"/>
              </a:rPr>
              <a:t>A software application or Web site is designed to support certain user goals. The software’s user interface should guide users toward those goals.</a:t>
            </a:r>
          </a:p>
          <a:p>
            <a:endParaRPr lang="en-US" sz="1600" dirty="0">
              <a:solidFill>
                <a:schemeClr val="bg1"/>
              </a:solidFill>
              <a:latin typeface="Courier" pitchFamily="2" charset="0"/>
            </a:endParaRPr>
          </a:p>
          <a:p>
            <a:r>
              <a:rPr lang="en-US" sz="1600" dirty="0">
                <a:solidFill>
                  <a:schemeClr val="bg1"/>
                </a:solidFill>
                <a:latin typeface="Courier" pitchFamily="2" charset="0"/>
              </a:rPr>
              <a:t>Unfortunately, many applications and Web sites throw up distractions that divert users from accomplishing their goals.</a:t>
            </a:r>
          </a:p>
          <a:p>
            <a:endParaRPr lang="en-US" sz="1600" dirty="0">
              <a:solidFill>
                <a:schemeClr val="bg1"/>
              </a:solidFill>
              <a:latin typeface="Courier" pitchFamily="2" charset="0"/>
            </a:endParaRPr>
          </a:p>
          <a:p>
            <a:r>
              <a:rPr lang="en-US" sz="1600" dirty="0">
                <a:solidFill>
                  <a:schemeClr val="bg1"/>
                </a:solidFill>
                <a:latin typeface="Courier" pitchFamily="2" charset="0"/>
              </a:rPr>
              <a:t>Links that explain details, terms, and conditions should appear in separate windows so they don’t cause users to lose where they are</a:t>
            </a:r>
          </a:p>
          <a:p>
            <a:endParaRPr lang="en-US" sz="1600" dirty="0">
              <a:solidFill>
                <a:schemeClr val="bg1"/>
              </a:solidFill>
              <a:latin typeface="Courier" pitchFamily="2" charset="0"/>
            </a:endParaRPr>
          </a:p>
          <a:p>
            <a:endParaRPr lang="en-US" sz="1600" dirty="0">
              <a:solidFill>
                <a:schemeClr val="bg1"/>
              </a:solidFill>
              <a:latin typeface="Courier" pitchFamily="2" charset="0"/>
            </a:endParaRPr>
          </a:p>
        </p:txBody>
      </p:sp>
      <p:pic>
        <p:nvPicPr>
          <p:cNvPr id="6" name="Picture 5" descr="Graphical user interface, text, application, email&#10;&#10;Description automatically generated">
            <a:extLst>
              <a:ext uri="{FF2B5EF4-FFF2-40B4-BE49-F238E27FC236}">
                <a16:creationId xmlns:a16="http://schemas.microsoft.com/office/drawing/2014/main" id="{04C5C96B-5E3A-EF40-9C5E-A48AC6A41F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743" y="0"/>
            <a:ext cx="8627145" cy="5143500"/>
          </a:xfrm>
          <a:prstGeom prst="rect">
            <a:avLst/>
          </a:prstGeom>
        </p:spPr>
      </p:pic>
    </p:spTree>
    <p:extLst>
      <p:ext uri="{BB962C8B-B14F-4D97-AF65-F5344CB8AC3E}">
        <p14:creationId xmlns:p14="http://schemas.microsoft.com/office/powerpoint/2010/main" val="15903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26E084-6F9D-5E47-B180-36B2CCF7ED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4" name="TextBox 3">
            <a:extLst>
              <a:ext uri="{FF2B5EF4-FFF2-40B4-BE49-F238E27FC236}">
                <a16:creationId xmlns:a16="http://schemas.microsoft.com/office/drawing/2014/main" id="{4642042C-D722-A343-AA1F-E6A9FD26E73A}"/>
              </a:ext>
            </a:extLst>
          </p:cNvPr>
          <p:cNvSpPr txBox="1"/>
          <p:nvPr/>
        </p:nvSpPr>
        <p:spPr>
          <a:xfrm>
            <a:off x="570185" y="249853"/>
            <a:ext cx="7721743" cy="4355038"/>
          </a:xfrm>
          <a:prstGeom prst="rect">
            <a:avLst/>
          </a:prstGeom>
          <a:noFill/>
        </p:spPr>
        <p:txBody>
          <a:bodyPr wrap="square">
            <a:spAutoFit/>
          </a:bodyPr>
          <a:lstStyle/>
          <a:p>
            <a:r>
              <a:rPr lang="en-US" sz="3600" dirty="0">
                <a:solidFill>
                  <a:schemeClr val="bg1"/>
                </a:solidFill>
                <a:latin typeface="Courier" pitchFamily="2" charset="0"/>
              </a:rPr>
              <a:t>Too many levels of dialog boxes</a:t>
            </a:r>
          </a:p>
          <a:p>
            <a:endParaRPr lang="en-US" sz="3600" dirty="0">
              <a:solidFill>
                <a:schemeClr val="bg1"/>
              </a:solidFill>
              <a:latin typeface="Courier" pitchFamily="2" charset="0"/>
            </a:endParaRPr>
          </a:p>
          <a:p>
            <a:r>
              <a:rPr lang="en-US" sz="1800" dirty="0">
                <a:solidFill>
                  <a:schemeClr val="bg1"/>
                </a:solidFill>
                <a:latin typeface="Courier" pitchFamily="2" charset="0"/>
              </a:rPr>
              <a:t>Developers often are so focused on designing windows or Web pages that they don’t step back to look at the larger picture. How many windows or pages are there, and how easy is it for users to find their way around?</a:t>
            </a:r>
          </a:p>
          <a:p>
            <a:endParaRPr lang="en-US" sz="1800" dirty="0">
              <a:solidFill>
                <a:schemeClr val="bg1"/>
              </a:solidFill>
              <a:latin typeface="Courier" pitchFamily="2" charset="0"/>
            </a:endParaRPr>
          </a:p>
          <a:p>
            <a:r>
              <a:rPr lang="en-US" sz="1800" dirty="0">
                <a:solidFill>
                  <a:schemeClr val="bg1"/>
                </a:solidFill>
                <a:latin typeface="Courier" pitchFamily="2" charset="0"/>
              </a:rPr>
              <a:t>The general rule is: Avoid more than two levels of dialog boxes. A dialog box can bring up another one, but beyond that, users may lose their way.</a:t>
            </a:r>
          </a:p>
          <a:p>
            <a:endParaRPr lang="en-US" sz="2500" dirty="0">
              <a:solidFill>
                <a:schemeClr val="bg1"/>
              </a:solidFill>
              <a:latin typeface="Courier" pitchFamily="2" charset="0"/>
            </a:endParaRPr>
          </a:p>
        </p:txBody>
      </p:sp>
      <p:pic>
        <p:nvPicPr>
          <p:cNvPr id="6" name="Picture 5" descr="A person eating a plate of pancakes&#10;&#10;Description automatically generated with medium confidence">
            <a:extLst>
              <a:ext uri="{FF2B5EF4-FFF2-40B4-BE49-F238E27FC236}">
                <a16:creationId xmlns:a16="http://schemas.microsoft.com/office/drawing/2014/main" id="{B102D4DC-E135-5544-88D4-235520461FC9}"/>
              </a:ext>
            </a:extLst>
          </p:cNvPr>
          <p:cNvPicPr>
            <a:picLocks noChangeAspect="1"/>
          </p:cNvPicPr>
          <p:nvPr/>
        </p:nvPicPr>
        <p:blipFill>
          <a:blip r:embed="rId2"/>
          <a:stretch>
            <a:fillRect/>
          </a:stretch>
        </p:blipFill>
        <p:spPr>
          <a:xfrm>
            <a:off x="2349062" y="249853"/>
            <a:ext cx="3962400" cy="41021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051759F-3DED-FE4D-BA02-67BA2DDDB5DF}"/>
              </a:ext>
            </a:extLst>
          </p:cNvPr>
          <p:cNvPicPr>
            <a:picLocks noChangeAspect="1"/>
          </p:cNvPicPr>
          <p:nvPr/>
        </p:nvPicPr>
        <p:blipFill>
          <a:blip r:embed="rId3"/>
          <a:stretch>
            <a:fillRect/>
          </a:stretch>
        </p:blipFill>
        <p:spPr>
          <a:xfrm>
            <a:off x="458515" y="538609"/>
            <a:ext cx="8115300" cy="4737100"/>
          </a:xfrm>
          <a:prstGeom prst="rect">
            <a:avLst/>
          </a:prstGeom>
        </p:spPr>
      </p:pic>
    </p:spTree>
    <p:extLst>
      <p:ext uri="{BB962C8B-B14F-4D97-AF65-F5344CB8AC3E}">
        <p14:creationId xmlns:p14="http://schemas.microsoft.com/office/powerpoint/2010/main" val="400637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9E65B-A56E-3445-A590-497A2E4AC1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3" name="TextBox 2">
            <a:extLst>
              <a:ext uri="{FF2B5EF4-FFF2-40B4-BE49-F238E27FC236}">
                <a16:creationId xmlns:a16="http://schemas.microsoft.com/office/drawing/2014/main" id="{6317CE4B-5436-1C46-BBAA-4D6D4D62A24A}"/>
              </a:ext>
            </a:extLst>
          </p:cNvPr>
          <p:cNvSpPr txBox="1"/>
          <p:nvPr/>
        </p:nvSpPr>
        <p:spPr>
          <a:xfrm>
            <a:off x="377639" y="493986"/>
            <a:ext cx="8145518" cy="553998"/>
          </a:xfrm>
          <a:prstGeom prst="rect">
            <a:avLst/>
          </a:prstGeom>
          <a:noFill/>
        </p:spPr>
        <p:txBody>
          <a:bodyPr wrap="square" rtlCol="0">
            <a:spAutoFit/>
          </a:bodyPr>
          <a:lstStyle/>
          <a:p>
            <a:r>
              <a:rPr lang="en-US" sz="3000" dirty="0">
                <a:solidFill>
                  <a:schemeClr val="bg1"/>
                </a:solidFill>
                <a:latin typeface="Courant" panose="02000509030000020004" pitchFamily="49" charset="0"/>
              </a:rPr>
              <a:t>The Art To Cut The Excessive Level</a:t>
            </a:r>
          </a:p>
        </p:txBody>
      </p:sp>
      <p:sp>
        <p:nvSpPr>
          <p:cNvPr id="4" name="TextBox 3">
            <a:extLst>
              <a:ext uri="{FF2B5EF4-FFF2-40B4-BE49-F238E27FC236}">
                <a16:creationId xmlns:a16="http://schemas.microsoft.com/office/drawing/2014/main" id="{581FA170-8863-7B43-A06A-094480BBC6DA}"/>
              </a:ext>
            </a:extLst>
          </p:cNvPr>
          <p:cNvSpPr txBox="1"/>
          <p:nvPr/>
        </p:nvSpPr>
        <p:spPr>
          <a:xfrm>
            <a:off x="987972" y="1334814"/>
            <a:ext cx="5591504" cy="1169551"/>
          </a:xfrm>
          <a:prstGeom prst="rect">
            <a:avLst/>
          </a:prstGeom>
          <a:noFill/>
        </p:spPr>
        <p:txBody>
          <a:bodyPr wrap="square" rtlCol="0">
            <a:spAutoFit/>
          </a:bodyPr>
          <a:lstStyle/>
          <a:p>
            <a:r>
              <a:rPr lang="en-US" b="0" i="0" dirty="0">
                <a:solidFill>
                  <a:srgbClr val="3D3B49"/>
                </a:solidFill>
                <a:effectLst/>
                <a:latin typeface="Noto serif" panose="02020600060500020200" pitchFamily="18" charset="0"/>
              </a:rPr>
              <a:t>+ Some GUIs use additional windows to provide progressive disclosure—hide details until users ask to see them. In that case, you can use a “Details” panel instead of a separate window.</a:t>
            </a:r>
          </a:p>
          <a:p>
            <a:r>
              <a:rPr lang="en-US" dirty="0">
                <a:solidFill>
                  <a:srgbClr val="3D3B49"/>
                </a:solidFill>
                <a:latin typeface="Noto serif" panose="02020600060500020200" pitchFamily="18" charset="0"/>
              </a:rPr>
              <a:t>+ </a:t>
            </a:r>
            <a:r>
              <a:rPr lang="en-US" b="0" i="0" dirty="0">
                <a:solidFill>
                  <a:srgbClr val="3D3B49"/>
                </a:solidFill>
                <a:effectLst/>
                <a:latin typeface="Noto serif" panose="02020600060500020200" pitchFamily="18" charset="0"/>
              </a:rPr>
              <a:t>Some dialog boxes provide options on commands.</a:t>
            </a:r>
            <a:endParaRPr lang="en-US" dirty="0"/>
          </a:p>
        </p:txBody>
      </p:sp>
      <p:pic>
        <p:nvPicPr>
          <p:cNvPr id="6" name="Picture 5" descr="Graphical user interface, application&#10;&#10;Description automatically generated">
            <a:extLst>
              <a:ext uri="{FF2B5EF4-FFF2-40B4-BE49-F238E27FC236}">
                <a16:creationId xmlns:a16="http://schemas.microsoft.com/office/drawing/2014/main" id="{B4E79993-7918-0C45-922F-496826115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4349" y="0"/>
            <a:ext cx="6435301" cy="5143500"/>
          </a:xfrm>
          <a:prstGeom prst="rect">
            <a:avLst/>
          </a:prstGeom>
        </p:spPr>
      </p:pic>
    </p:spTree>
    <p:extLst>
      <p:ext uri="{BB962C8B-B14F-4D97-AF65-F5344CB8AC3E}">
        <p14:creationId xmlns:p14="http://schemas.microsoft.com/office/powerpoint/2010/main" val="72503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6E1C43-62D4-BC45-A3EA-2771190093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4" name="TextBox 3">
            <a:extLst>
              <a:ext uri="{FF2B5EF4-FFF2-40B4-BE49-F238E27FC236}">
                <a16:creationId xmlns:a16="http://schemas.microsoft.com/office/drawing/2014/main" id="{D03222CC-48E0-CF46-AC34-C8E1D1B6864A}"/>
              </a:ext>
            </a:extLst>
          </p:cNvPr>
          <p:cNvSpPr txBox="1"/>
          <p:nvPr/>
        </p:nvSpPr>
        <p:spPr>
          <a:xfrm>
            <a:off x="478220" y="340098"/>
            <a:ext cx="5638799" cy="4247317"/>
          </a:xfrm>
          <a:prstGeom prst="rect">
            <a:avLst/>
          </a:prstGeom>
          <a:noFill/>
        </p:spPr>
        <p:txBody>
          <a:bodyPr wrap="square">
            <a:spAutoFit/>
          </a:bodyPr>
          <a:lstStyle/>
          <a:p>
            <a:r>
              <a:rPr lang="en-US" sz="3000" dirty="0">
                <a:solidFill>
                  <a:schemeClr val="bg1"/>
                </a:solidFill>
                <a:latin typeface="Courier" pitchFamily="2" charset="0"/>
              </a:rPr>
              <a:t>Competing search boxes</a:t>
            </a:r>
          </a:p>
          <a:p>
            <a:endParaRPr lang="en-US" sz="3000" dirty="0">
              <a:solidFill>
                <a:schemeClr val="bg1"/>
              </a:solidFill>
              <a:latin typeface="Courier" pitchFamily="2" charset="0"/>
            </a:endParaRPr>
          </a:p>
          <a:p>
            <a:r>
              <a:rPr lang="en-US" sz="2000" dirty="0">
                <a:solidFill>
                  <a:schemeClr val="bg1"/>
                </a:solidFill>
                <a:latin typeface="Courier" pitchFamily="2" charset="0"/>
              </a:rPr>
              <a:t>+ Wrong search bar</a:t>
            </a:r>
          </a:p>
          <a:p>
            <a:r>
              <a:rPr lang="en-US" sz="2000" dirty="0">
                <a:solidFill>
                  <a:schemeClr val="bg1"/>
                </a:solidFill>
                <a:latin typeface="Courier" pitchFamily="2" charset="0"/>
              </a:rPr>
              <a:t>+ Two identical search boxes</a:t>
            </a:r>
          </a:p>
          <a:p>
            <a:r>
              <a:rPr lang="en-US" sz="2000" dirty="0">
                <a:solidFill>
                  <a:schemeClr val="bg1"/>
                </a:solidFill>
                <a:latin typeface="Courier" pitchFamily="2" charset="0"/>
              </a:rPr>
              <a:t>+ Provide too many options</a:t>
            </a:r>
          </a:p>
          <a:p>
            <a:endParaRPr lang="en-US" sz="2000" dirty="0">
              <a:solidFill>
                <a:schemeClr val="bg1"/>
              </a:solidFill>
              <a:latin typeface="Courier" pitchFamily="2" charset="0"/>
            </a:endParaRPr>
          </a:p>
          <a:p>
            <a:r>
              <a:rPr lang="en-US" sz="1800" dirty="0">
                <a:solidFill>
                  <a:schemeClr val="bg1"/>
                </a:solidFill>
                <a:latin typeface="Courier" pitchFamily="2" charset="0"/>
              </a:rPr>
              <a:t>For Search functions, as for user interfaces in general, less is more. In fact, for search boxes on a page, the best number is 1. More than one causes confusion, delay, and error.</a:t>
            </a:r>
          </a:p>
          <a:p>
            <a:endParaRPr lang="en-US" sz="2000" dirty="0">
              <a:solidFill>
                <a:schemeClr val="bg1"/>
              </a:solidFill>
              <a:latin typeface="Courier" pitchFamily="2" charset="0"/>
            </a:endParaRPr>
          </a:p>
          <a:p>
            <a:endParaRPr lang="en-US" sz="2000" dirty="0">
              <a:solidFill>
                <a:schemeClr val="bg1"/>
              </a:solidFill>
              <a:latin typeface="Courier" pitchFamily="2" charset="0"/>
            </a:endParaRPr>
          </a:p>
        </p:txBody>
      </p:sp>
      <p:pic>
        <p:nvPicPr>
          <p:cNvPr id="6" name="Picture 5" descr="A person with his mouth open&#10;&#10;Description automatically generated with medium confidence">
            <a:extLst>
              <a:ext uri="{FF2B5EF4-FFF2-40B4-BE49-F238E27FC236}">
                <a16:creationId xmlns:a16="http://schemas.microsoft.com/office/drawing/2014/main" id="{3044E8D3-FF95-D34F-B43D-1E2FDBC5043E}"/>
              </a:ext>
            </a:extLst>
          </p:cNvPr>
          <p:cNvPicPr>
            <a:picLocks noChangeAspect="1"/>
          </p:cNvPicPr>
          <p:nvPr/>
        </p:nvPicPr>
        <p:blipFill>
          <a:blip r:embed="rId2"/>
          <a:stretch>
            <a:fillRect/>
          </a:stretch>
        </p:blipFill>
        <p:spPr>
          <a:xfrm>
            <a:off x="863162" y="556085"/>
            <a:ext cx="5715000" cy="3429000"/>
          </a:xfrm>
          <a:prstGeom prst="rect">
            <a:avLst/>
          </a:prstGeom>
        </p:spPr>
      </p:pic>
      <p:pic>
        <p:nvPicPr>
          <p:cNvPr id="8" name="Picture 7" descr="Graphical user interface&#10;&#10;Description automatically generated">
            <a:extLst>
              <a:ext uri="{FF2B5EF4-FFF2-40B4-BE49-F238E27FC236}">
                <a16:creationId xmlns:a16="http://schemas.microsoft.com/office/drawing/2014/main" id="{D55C0984-C448-2E4F-BE20-2106460BA6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60" y="251505"/>
            <a:ext cx="9144000" cy="403816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4C75793E-7034-E949-8B86-9AC8EDCC92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941966"/>
            <a:ext cx="9144000" cy="3259567"/>
          </a:xfrm>
          <a:prstGeom prst="rect">
            <a:avLst/>
          </a:prstGeom>
        </p:spPr>
      </p:pic>
    </p:spTree>
    <p:extLst>
      <p:ext uri="{BB962C8B-B14F-4D97-AF65-F5344CB8AC3E}">
        <p14:creationId xmlns:p14="http://schemas.microsoft.com/office/powerpoint/2010/main" val="363451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26072E-0948-9E40-9FB8-7DC8D2396A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3" name="TextBox 2">
            <a:extLst>
              <a:ext uri="{FF2B5EF4-FFF2-40B4-BE49-F238E27FC236}">
                <a16:creationId xmlns:a16="http://schemas.microsoft.com/office/drawing/2014/main" id="{B873F5FA-3AF8-1E44-950E-443816C4D1F8}"/>
              </a:ext>
            </a:extLst>
          </p:cNvPr>
          <p:cNvSpPr txBox="1"/>
          <p:nvPr/>
        </p:nvSpPr>
        <p:spPr>
          <a:xfrm>
            <a:off x="651642" y="672662"/>
            <a:ext cx="4624552" cy="984885"/>
          </a:xfrm>
          <a:prstGeom prst="rect">
            <a:avLst/>
          </a:prstGeom>
          <a:noFill/>
        </p:spPr>
        <p:txBody>
          <a:bodyPr wrap="square" rtlCol="0">
            <a:spAutoFit/>
          </a:bodyPr>
          <a:lstStyle/>
          <a:p>
            <a:r>
              <a:rPr lang="en-US" sz="3000" dirty="0">
                <a:solidFill>
                  <a:schemeClr val="bg1"/>
                </a:solidFill>
                <a:latin typeface="Courier" pitchFamily="2" charset="0"/>
              </a:rPr>
              <a:t>Noisy Search Result</a:t>
            </a:r>
          </a:p>
          <a:p>
            <a:endParaRPr lang="en-US" dirty="0"/>
          </a:p>
          <a:p>
            <a:endParaRPr lang="en-US" dirty="0"/>
          </a:p>
        </p:txBody>
      </p:sp>
      <p:sp>
        <p:nvSpPr>
          <p:cNvPr id="5" name="TextBox 4">
            <a:extLst>
              <a:ext uri="{FF2B5EF4-FFF2-40B4-BE49-F238E27FC236}">
                <a16:creationId xmlns:a16="http://schemas.microsoft.com/office/drawing/2014/main" id="{1D72746F-47E2-3A40-8CD9-8A32288BC253}"/>
              </a:ext>
            </a:extLst>
          </p:cNvPr>
          <p:cNvSpPr txBox="1"/>
          <p:nvPr/>
        </p:nvSpPr>
        <p:spPr>
          <a:xfrm>
            <a:off x="704194" y="1246643"/>
            <a:ext cx="4572000" cy="2308324"/>
          </a:xfrm>
          <a:prstGeom prst="rect">
            <a:avLst/>
          </a:prstGeom>
          <a:noFill/>
        </p:spPr>
        <p:txBody>
          <a:bodyPr wrap="square">
            <a:spAutoFit/>
          </a:bodyPr>
          <a:lstStyle/>
          <a:p>
            <a:r>
              <a:rPr lang="en-US" sz="1800" b="0" i="0" dirty="0">
                <a:solidFill>
                  <a:schemeClr val="bg1"/>
                </a:solidFill>
                <a:effectLst/>
                <a:latin typeface="Courier" pitchFamily="2" charset="0"/>
              </a:rPr>
              <a:t>Even if search results allow users to navigate through pages of hits, there is still the issue of how easy it is to spot the truly relevant hits amid all the others</a:t>
            </a:r>
          </a:p>
          <a:p>
            <a:r>
              <a:rPr lang="en-US" sz="1800" dirty="0">
                <a:solidFill>
                  <a:schemeClr val="bg1"/>
                </a:solidFill>
                <a:latin typeface="Courier" pitchFamily="2" charset="0"/>
              </a:rPr>
              <a:t>+ Show and stress important data</a:t>
            </a:r>
          </a:p>
          <a:p>
            <a:r>
              <a:rPr lang="en-US" sz="1800" dirty="0">
                <a:solidFill>
                  <a:schemeClr val="bg1"/>
                </a:solidFill>
                <a:latin typeface="Courier" pitchFamily="2" charset="0"/>
              </a:rPr>
              <a:t>+ Minimize the need to click.</a:t>
            </a:r>
          </a:p>
        </p:txBody>
      </p:sp>
      <p:pic>
        <p:nvPicPr>
          <p:cNvPr id="7" name="Picture 6" descr="Text&#10;&#10;Description automatically generated">
            <a:extLst>
              <a:ext uri="{FF2B5EF4-FFF2-40B4-BE49-F238E27FC236}">
                <a16:creationId xmlns:a16="http://schemas.microsoft.com/office/drawing/2014/main" id="{9CA8A97D-4C70-BE47-8032-97AB54915B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884" y="207120"/>
            <a:ext cx="7901214" cy="5143500"/>
          </a:xfrm>
          <a:prstGeom prst="rect">
            <a:avLst/>
          </a:prstGeom>
        </p:spPr>
      </p:pic>
      <p:pic>
        <p:nvPicPr>
          <p:cNvPr id="9" name="Picture 8" descr="Text, letter&#10;&#10;Description automatically generated">
            <a:extLst>
              <a:ext uri="{FF2B5EF4-FFF2-40B4-BE49-F238E27FC236}">
                <a16:creationId xmlns:a16="http://schemas.microsoft.com/office/drawing/2014/main" id="{4E8D16FD-5B3A-6345-87F0-EE160F44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695" y="0"/>
            <a:ext cx="7166610" cy="5143500"/>
          </a:xfrm>
          <a:prstGeom prst="rect">
            <a:avLst/>
          </a:prstGeom>
        </p:spPr>
      </p:pic>
    </p:spTree>
    <p:extLst>
      <p:ext uri="{BB962C8B-B14F-4D97-AF65-F5344CB8AC3E}">
        <p14:creationId xmlns:p14="http://schemas.microsoft.com/office/powerpoint/2010/main" val="8063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6E2DB2-ECA6-8645-82D1-30D6EBD077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3" name="TextBox 2">
            <a:extLst>
              <a:ext uri="{FF2B5EF4-FFF2-40B4-BE49-F238E27FC236}">
                <a16:creationId xmlns:a16="http://schemas.microsoft.com/office/drawing/2014/main" id="{054A9464-8BA2-F84C-B226-F19F34DD63CF}"/>
              </a:ext>
            </a:extLst>
          </p:cNvPr>
          <p:cNvSpPr txBox="1"/>
          <p:nvPr/>
        </p:nvSpPr>
        <p:spPr>
          <a:xfrm>
            <a:off x="1008993" y="451945"/>
            <a:ext cx="3415862" cy="553998"/>
          </a:xfrm>
          <a:prstGeom prst="rect">
            <a:avLst/>
          </a:prstGeom>
          <a:noFill/>
        </p:spPr>
        <p:txBody>
          <a:bodyPr wrap="square" rtlCol="0">
            <a:spAutoFit/>
          </a:bodyPr>
          <a:lstStyle/>
          <a:p>
            <a:r>
              <a:rPr lang="en-US" sz="3000" dirty="0">
                <a:solidFill>
                  <a:schemeClr val="bg1"/>
                </a:solidFill>
                <a:latin typeface="Courier" pitchFamily="2" charset="0"/>
              </a:rPr>
              <a:t>Take-Away(s)</a:t>
            </a:r>
          </a:p>
        </p:txBody>
      </p:sp>
      <p:pic>
        <p:nvPicPr>
          <p:cNvPr id="5" name="Picture 4" descr="A picture containing text, indoor, table, worktable&#10;&#10;Description automatically generated">
            <a:extLst>
              <a:ext uri="{FF2B5EF4-FFF2-40B4-BE49-F238E27FC236}">
                <a16:creationId xmlns:a16="http://schemas.microsoft.com/office/drawing/2014/main" id="{527F0F73-BDA0-5142-8504-B8E54D1038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820338"/>
            <a:ext cx="4294667" cy="3237186"/>
          </a:xfrm>
          <a:prstGeom prst="rect">
            <a:avLst/>
          </a:prstGeom>
        </p:spPr>
      </p:pic>
      <p:sp>
        <p:nvSpPr>
          <p:cNvPr id="6" name="TextBox 5">
            <a:extLst>
              <a:ext uri="{FF2B5EF4-FFF2-40B4-BE49-F238E27FC236}">
                <a16:creationId xmlns:a16="http://schemas.microsoft.com/office/drawing/2014/main" id="{D09F78AB-7EB0-5748-B4A0-D8344E036CB4}"/>
              </a:ext>
            </a:extLst>
          </p:cNvPr>
          <p:cNvSpPr txBox="1"/>
          <p:nvPr/>
        </p:nvSpPr>
        <p:spPr>
          <a:xfrm>
            <a:off x="714703" y="1502979"/>
            <a:ext cx="3415862" cy="2554545"/>
          </a:xfrm>
          <a:prstGeom prst="rect">
            <a:avLst/>
          </a:prstGeom>
          <a:noFill/>
        </p:spPr>
        <p:txBody>
          <a:bodyPr wrap="square" rtlCol="0">
            <a:spAutoFit/>
          </a:bodyPr>
          <a:lstStyle/>
          <a:p>
            <a:r>
              <a:rPr lang="en-US" sz="2000" dirty="0">
                <a:solidFill>
                  <a:schemeClr val="bg1"/>
                </a:solidFill>
                <a:latin typeface="Courier" pitchFamily="2" charset="0"/>
              </a:rPr>
              <a:t>+Design with a outside-in not inside-out mindset</a:t>
            </a:r>
          </a:p>
          <a:p>
            <a:r>
              <a:rPr lang="en-US" sz="2000" dirty="0">
                <a:solidFill>
                  <a:schemeClr val="bg1"/>
                </a:solidFill>
                <a:latin typeface="Courier" pitchFamily="2" charset="0"/>
              </a:rPr>
              <a:t>+Adopt progressive closure philosophy</a:t>
            </a:r>
          </a:p>
          <a:p>
            <a:r>
              <a:rPr lang="en-US" sz="2000" dirty="0">
                <a:solidFill>
                  <a:schemeClr val="bg1"/>
                </a:solidFill>
                <a:latin typeface="Courier" pitchFamily="2" charset="0"/>
              </a:rPr>
              <a:t>+Less is more</a:t>
            </a:r>
          </a:p>
          <a:p>
            <a:r>
              <a:rPr lang="en-US" sz="2000" dirty="0">
                <a:solidFill>
                  <a:schemeClr val="bg1"/>
                </a:solidFill>
                <a:latin typeface="Courier" pitchFamily="2" charset="0"/>
              </a:rPr>
              <a:t>+The best way is the simple way </a:t>
            </a:r>
          </a:p>
        </p:txBody>
      </p:sp>
    </p:spTree>
    <p:extLst>
      <p:ext uri="{BB962C8B-B14F-4D97-AF65-F5344CB8AC3E}">
        <p14:creationId xmlns:p14="http://schemas.microsoft.com/office/powerpoint/2010/main" val="2769036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AA619F-0977-2449-97B0-FD5621961D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3" name="TextBox 2">
            <a:extLst>
              <a:ext uri="{FF2B5EF4-FFF2-40B4-BE49-F238E27FC236}">
                <a16:creationId xmlns:a16="http://schemas.microsoft.com/office/drawing/2014/main" id="{D3C3D6A4-3215-4046-8B63-FDBD18A16DDA}"/>
              </a:ext>
            </a:extLst>
          </p:cNvPr>
          <p:cNvSpPr txBox="1"/>
          <p:nvPr/>
        </p:nvSpPr>
        <p:spPr>
          <a:xfrm>
            <a:off x="3718575" y="1776248"/>
            <a:ext cx="3176211" cy="1323439"/>
          </a:xfrm>
          <a:prstGeom prst="rect">
            <a:avLst/>
          </a:prstGeom>
          <a:noFill/>
        </p:spPr>
        <p:txBody>
          <a:bodyPr wrap="square" rtlCol="0">
            <a:spAutoFit/>
          </a:bodyPr>
          <a:lstStyle/>
          <a:p>
            <a:r>
              <a:rPr lang="en-US" sz="4000" dirty="0">
                <a:solidFill>
                  <a:schemeClr val="bg1"/>
                </a:solidFill>
                <a:latin typeface="Courier" pitchFamily="2" charset="0"/>
              </a:rPr>
              <a:t>Thank you!</a:t>
            </a:r>
          </a:p>
        </p:txBody>
      </p:sp>
    </p:spTree>
    <p:extLst>
      <p:ext uri="{BB962C8B-B14F-4D97-AF65-F5344CB8AC3E}">
        <p14:creationId xmlns:p14="http://schemas.microsoft.com/office/powerpoint/2010/main" val="157615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is navigation bloopers?</a:t>
            </a:r>
            <a:endParaRPr dirty="0"/>
          </a:p>
        </p:txBody>
      </p:sp>
      <p:sp>
        <p:nvSpPr>
          <p:cNvPr id="71" name="Google Shape;71;p12"/>
          <p:cNvSpPr txBox="1"/>
          <p:nvPr/>
        </p:nvSpPr>
        <p:spPr>
          <a:xfrm>
            <a:off x="457200" y="983608"/>
            <a:ext cx="3776700" cy="908254"/>
          </a:xfrm>
          <a:prstGeom prst="rect">
            <a:avLst/>
          </a:prstGeom>
          <a:noFill/>
          <a:ln>
            <a:noFill/>
          </a:ln>
        </p:spPr>
        <p:txBody>
          <a:bodyPr spcFirstLastPara="1" wrap="square" lIns="91425" tIns="91425" rIns="91425" bIns="91425" anchor="t" anchorCtr="0">
            <a:noAutofit/>
          </a:bodyPr>
          <a:lstStyle/>
          <a:p>
            <a:pPr>
              <a:spcBef>
                <a:spcPts val="600"/>
              </a:spcBef>
            </a:pPr>
            <a:r>
              <a:rPr lang="en-US" sz="1200" dirty="0">
                <a:solidFill>
                  <a:srgbClr val="FFFFFF"/>
                </a:solidFill>
                <a:latin typeface="Cousine"/>
                <a:ea typeface="Cousine"/>
                <a:cs typeface="Cousine"/>
                <a:sym typeface="Cousine"/>
              </a:rPr>
              <a:t>Flaws that hinder, divert, and block software users from finding the content they seek. </a:t>
            </a:r>
          </a:p>
          <a:p>
            <a:pPr>
              <a:spcBef>
                <a:spcPts val="600"/>
              </a:spcBef>
            </a:pPr>
            <a:endParaRPr lang="en-US" sz="1200" dirty="0">
              <a:solidFill>
                <a:srgbClr val="FFFFFF"/>
              </a:solidFill>
              <a:latin typeface="Cousine"/>
              <a:ea typeface="Cousine"/>
              <a:cs typeface="Cousine"/>
              <a:sym typeface="Cousine"/>
            </a:endParaRPr>
          </a:p>
          <a:p>
            <a:pPr>
              <a:spcBef>
                <a:spcPts val="600"/>
              </a:spcBef>
            </a:pPr>
            <a:endParaRPr sz="1200" dirty="0">
              <a:solidFill>
                <a:srgbClr val="FFFFFF"/>
              </a:solidFill>
              <a:latin typeface="Cousine"/>
              <a:ea typeface="Cousine"/>
              <a:cs typeface="Cousine"/>
              <a:sym typeface="Cousine"/>
            </a:endParaRPr>
          </a:p>
        </p:txBody>
      </p:sp>
      <p:sp>
        <p:nvSpPr>
          <p:cNvPr id="72" name="Google Shape;72;p12"/>
          <p:cNvSpPr txBox="1"/>
          <p:nvPr/>
        </p:nvSpPr>
        <p:spPr>
          <a:xfrm>
            <a:off x="4744975" y="983608"/>
            <a:ext cx="3941700" cy="16554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sz="1200" b="1" dirty="0">
                <a:solidFill>
                  <a:srgbClr val="FFFFFF"/>
                </a:solidFill>
                <a:latin typeface="Cousine"/>
                <a:ea typeface="Cousine"/>
                <a:cs typeface="Cousine"/>
                <a:sym typeface="Cousine"/>
              </a:rPr>
              <a:t>There are two types of navigation bloopers:</a:t>
            </a:r>
          </a:p>
          <a:p>
            <a:pPr>
              <a:spcBef>
                <a:spcPts val="600"/>
              </a:spcBef>
            </a:pPr>
            <a:r>
              <a:rPr lang="en-US" sz="1200" b="1" dirty="0">
                <a:solidFill>
                  <a:srgbClr val="FFFFFF"/>
                </a:solidFill>
                <a:latin typeface="Cousine"/>
                <a:ea typeface="Cousine"/>
                <a:cs typeface="Cousine"/>
                <a:sym typeface="Cousine"/>
              </a:rPr>
              <a:t>+ Not having accurate cues, hindering users’ ability to see where they are and whether they are on track to their goal.</a:t>
            </a:r>
          </a:p>
          <a:p>
            <a:pPr>
              <a:spcBef>
                <a:spcPts val="600"/>
              </a:spcBef>
            </a:pPr>
            <a:r>
              <a:rPr lang="en-US" sz="1200" b="1" dirty="0">
                <a:solidFill>
                  <a:srgbClr val="FFFFFF"/>
                </a:solidFill>
                <a:latin typeface="Cousine"/>
                <a:ea typeface="Cousine"/>
                <a:cs typeface="Cousine"/>
                <a:sym typeface="Cousine"/>
              </a:rPr>
              <a:t>+ Fail to lead users to the goal or even lead them away from it.</a:t>
            </a:r>
          </a:p>
          <a:p>
            <a:pPr>
              <a:spcBef>
                <a:spcPts val="600"/>
              </a:spcBef>
            </a:pPr>
            <a:endParaRPr lang="en-US" sz="1200" b="1" dirty="0">
              <a:solidFill>
                <a:srgbClr val="FFFFFF"/>
              </a:solidFill>
              <a:latin typeface="Cousine"/>
              <a:ea typeface="Cousine"/>
              <a:cs typeface="Cousine"/>
              <a:sym typeface="Cousine"/>
            </a:endParaRPr>
          </a:p>
          <a:p>
            <a:pPr>
              <a:spcBef>
                <a:spcPts val="600"/>
              </a:spcBef>
            </a:pPr>
            <a:r>
              <a:rPr lang="en-US" sz="1200" b="1" dirty="0">
                <a:solidFill>
                  <a:srgbClr val="FFFFFF"/>
                </a:solidFill>
                <a:latin typeface="Cousine"/>
                <a:ea typeface="Cousine"/>
                <a:cs typeface="Cousine"/>
                <a:sym typeface="Cousine"/>
              </a:rPr>
              <a:t>In addition, we will examine how search function, if not used strategically, could confuse users when they navigate toward their goals. </a:t>
            </a:r>
          </a:p>
          <a:p>
            <a:pPr>
              <a:spcBef>
                <a:spcPts val="600"/>
              </a:spcBef>
            </a:pPr>
            <a:endParaRPr lang="en-US" sz="1200" b="1" dirty="0">
              <a:solidFill>
                <a:srgbClr val="FFFFFF"/>
              </a:solidFill>
              <a:latin typeface="Cousine"/>
              <a:ea typeface="Cousine"/>
              <a:cs typeface="Cousine"/>
              <a:sym typeface="Cousine"/>
            </a:endParaRPr>
          </a:p>
          <a:p>
            <a:pPr>
              <a:spcBef>
                <a:spcPts val="600"/>
              </a:spcBef>
            </a:pPr>
            <a:endParaRPr lang="en-US" sz="1200" dirty="0">
              <a:solidFill>
                <a:srgbClr val="FFFFFF"/>
              </a:solidFill>
              <a:latin typeface="Cousine"/>
              <a:ea typeface="Cousine"/>
              <a:cs typeface="Cousine"/>
              <a:sym typeface="Cousine"/>
            </a:endParaRPr>
          </a:p>
        </p:txBody>
      </p:sp>
      <p:sp>
        <p:nvSpPr>
          <p:cNvPr id="74" name="Google Shape;74;p12"/>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3" name="Picture 2" descr="A picture containing text, sitting, white, cat&#10;&#10;Description automatically generated">
            <a:extLst>
              <a:ext uri="{FF2B5EF4-FFF2-40B4-BE49-F238E27FC236}">
                <a16:creationId xmlns:a16="http://schemas.microsoft.com/office/drawing/2014/main" id="{580E326D-0336-AE4D-9388-72375594B3F7}"/>
              </a:ext>
            </a:extLst>
          </p:cNvPr>
          <p:cNvPicPr>
            <a:picLocks noChangeAspect="1"/>
          </p:cNvPicPr>
          <p:nvPr/>
        </p:nvPicPr>
        <p:blipFill>
          <a:blip r:embed="rId3"/>
          <a:stretch>
            <a:fillRect/>
          </a:stretch>
        </p:blipFill>
        <p:spPr>
          <a:xfrm>
            <a:off x="699375" y="1968238"/>
            <a:ext cx="2243521" cy="179481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8" name="Google Shape;88;p13"/>
          <p:cNvSpPr txBox="1">
            <a:spLocks noGrp="1"/>
          </p:cNvSpPr>
          <p:nvPr>
            <p:ph type="subTitle" idx="4294967295"/>
          </p:nvPr>
        </p:nvSpPr>
        <p:spPr>
          <a:xfrm>
            <a:off x="405692" y="365095"/>
            <a:ext cx="4418557" cy="78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3600" dirty="0"/>
              <a:t>Where are you?</a:t>
            </a:r>
            <a:endParaRPr sz="3600" dirty="0"/>
          </a:p>
        </p:txBody>
      </p:sp>
      <p:sp>
        <p:nvSpPr>
          <p:cNvPr id="89" name="Google Shape;89;p13"/>
          <p:cNvSpPr txBox="1">
            <a:spLocks noGrp="1"/>
          </p:cNvSpPr>
          <p:nvPr>
            <p:ph type="body" idx="4294967295"/>
          </p:nvPr>
        </p:nvSpPr>
        <p:spPr>
          <a:xfrm>
            <a:off x="600841" y="1341000"/>
            <a:ext cx="3711300" cy="24615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800" dirty="0"/>
              <a:t>Imagine a scenario where you want to describe your current location to a Dasher. They are not familiar with the building names. How can you lead them to where you are and get your foods?</a:t>
            </a:r>
            <a:endParaRPr sz="1800" dirty="0"/>
          </a:p>
        </p:txBody>
      </p:sp>
      <p:sp>
        <p:nvSpPr>
          <p:cNvPr id="91" name="Google Shape;91;p13"/>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3" name="Picture 2" descr="A picture containing text, outdoor, road, sky&#10;&#10;Description automatically generated">
            <a:extLst>
              <a:ext uri="{FF2B5EF4-FFF2-40B4-BE49-F238E27FC236}">
                <a16:creationId xmlns:a16="http://schemas.microsoft.com/office/drawing/2014/main" id="{8549D548-CFF6-8046-B585-1400EE7EE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6914" y="1525071"/>
            <a:ext cx="3549460" cy="23648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1288177" y="379500"/>
            <a:ext cx="2432484" cy="4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Direction 101</a:t>
            </a:r>
            <a:endParaRPr dirty="0"/>
          </a:p>
        </p:txBody>
      </p:sp>
      <p:sp>
        <p:nvSpPr>
          <p:cNvPr id="110" name="Google Shape;110;p16"/>
          <p:cNvSpPr txBox="1">
            <a:spLocks noGrp="1"/>
          </p:cNvSpPr>
          <p:nvPr>
            <p:ph type="body" idx="1"/>
          </p:nvPr>
        </p:nvSpPr>
        <p:spPr>
          <a:xfrm>
            <a:off x="343225" y="1125000"/>
            <a:ext cx="4796334" cy="36390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dirty="0"/>
              <a:t>Can you Google it?</a:t>
            </a:r>
          </a:p>
          <a:p>
            <a:pPr marL="457200" lvl="0" indent="-381000" algn="l" rtl="0">
              <a:spcBef>
                <a:spcPts val="0"/>
              </a:spcBef>
              <a:spcAft>
                <a:spcPts val="0"/>
              </a:spcAft>
              <a:buSzPts val="2400"/>
              <a:buChar char="▪"/>
            </a:pPr>
            <a:r>
              <a:rPr lang="en" dirty="0"/>
              <a:t>I am at Holden which next to Lowry Student Center</a:t>
            </a:r>
          </a:p>
          <a:p>
            <a:pPr marL="457200" lvl="0" indent="-381000" algn="l" rtl="0">
              <a:spcBef>
                <a:spcPts val="0"/>
              </a:spcBef>
              <a:spcAft>
                <a:spcPts val="0"/>
              </a:spcAft>
              <a:buSzPts val="2400"/>
              <a:buChar char="▪"/>
            </a:pPr>
            <a:r>
              <a:rPr lang="en" dirty="0"/>
              <a:t>I can meet you at Lowry Student Center aka the Campus Center</a:t>
            </a:r>
            <a:endParaRPr dirty="0"/>
          </a:p>
          <a:p>
            <a:pPr marL="0" lvl="0" indent="0" algn="l" rtl="0">
              <a:spcBef>
                <a:spcPts val="600"/>
              </a:spcBef>
              <a:spcAft>
                <a:spcPts val="0"/>
              </a:spcAft>
              <a:buNone/>
            </a:pPr>
            <a:endParaRPr dirty="0"/>
          </a:p>
        </p:txBody>
      </p:sp>
      <p:sp>
        <p:nvSpPr>
          <p:cNvPr id="111" name="Google Shape;111;p16"/>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pic>
        <p:nvPicPr>
          <p:cNvPr id="3" name="Picture 2" descr="A group of people walking outside of a building&#10;&#10;Description automatically generated with medium confidence">
            <a:extLst>
              <a:ext uri="{FF2B5EF4-FFF2-40B4-BE49-F238E27FC236}">
                <a16:creationId xmlns:a16="http://schemas.microsoft.com/office/drawing/2014/main" id="{0A76FA82-BECC-9F42-8DE5-A4BC5260E3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2425" y="1446706"/>
            <a:ext cx="3761282" cy="18220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idx="4294967295"/>
          </p:nvPr>
        </p:nvSpPr>
        <p:spPr>
          <a:xfrm>
            <a:off x="576326" y="2894827"/>
            <a:ext cx="8177381" cy="78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t>We use signs to describe where we are</a:t>
            </a:r>
            <a:br>
              <a:rPr lang="en-US" sz="2800" b="1" dirty="0"/>
            </a:br>
            <a:r>
              <a:rPr lang="en-US" sz="1800" b="1" dirty="0"/>
              <a:t>In the context of software, signs could be window title, title of a web,…etc.</a:t>
            </a:r>
            <a:endParaRPr sz="1800" b="1" dirty="0"/>
          </a:p>
        </p:txBody>
      </p:sp>
      <p:grpSp>
        <p:nvGrpSpPr>
          <p:cNvPr id="118" name="Google Shape;118;p17"/>
          <p:cNvGrpSpPr/>
          <p:nvPr/>
        </p:nvGrpSpPr>
        <p:grpSpPr>
          <a:xfrm>
            <a:off x="3384426" y="567049"/>
            <a:ext cx="2222406" cy="2111795"/>
            <a:chOff x="3075562" y="756050"/>
            <a:chExt cx="2931161" cy="2815726"/>
          </a:xfrm>
        </p:grpSpPr>
        <p:sp>
          <p:nvSpPr>
            <p:cNvPr id="119" name="Google Shape;119;p17"/>
            <p:cNvSpPr/>
            <p:nvPr/>
          </p:nvSpPr>
          <p:spPr>
            <a:xfrm>
              <a:off x="3950843" y="1762696"/>
              <a:ext cx="1326900" cy="1326900"/>
            </a:xfrm>
            <a:prstGeom prst="ellipse">
              <a:avLst/>
            </a:prstGeom>
            <a:noFill/>
            <a:ln w="9525"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7"/>
            <p:cNvSpPr/>
            <p:nvPr/>
          </p:nvSpPr>
          <p:spPr>
            <a:xfrm>
              <a:off x="3472643" y="1284496"/>
              <a:ext cx="2283300" cy="2283300"/>
            </a:xfrm>
            <a:prstGeom prst="rect">
              <a:avLst/>
            </a:prstGeom>
            <a:noFill/>
            <a:ln w="9525" cap="flat" cmpd="sng">
              <a:solidFill>
                <a:srgbClr val="FFFFFF"/>
              </a:solidFill>
              <a:prstDash val="dash"/>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7"/>
            <p:cNvSpPr/>
            <p:nvPr/>
          </p:nvSpPr>
          <p:spPr>
            <a:xfrm>
              <a:off x="5883273" y="1280600"/>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22" name="Google Shape;122;p17"/>
            <p:cNvSpPr/>
            <p:nvPr/>
          </p:nvSpPr>
          <p:spPr>
            <a:xfrm rot="-5400000">
              <a:off x="4546838" y="-55875"/>
              <a:ext cx="123450" cy="2275725"/>
            </a:xfrm>
            <a:custGeom>
              <a:avLst/>
              <a:gdLst/>
              <a:ahLst/>
              <a:cxnLst/>
              <a:rect l="l" t="t" r="r" b="b"/>
              <a:pathLst>
                <a:path w="4938" h="91029" extrusionOk="0">
                  <a:moveTo>
                    <a:pt x="0" y="0"/>
                  </a:moveTo>
                  <a:lnTo>
                    <a:pt x="4938" y="0"/>
                  </a:lnTo>
                  <a:lnTo>
                    <a:pt x="4938" y="91029"/>
                  </a:lnTo>
                  <a:lnTo>
                    <a:pt x="0" y="91029"/>
                  </a:lnTo>
                </a:path>
              </a:pathLst>
            </a:custGeom>
            <a:noFill/>
            <a:ln w="9525" cap="flat" cmpd="sng">
              <a:solidFill>
                <a:srgbClr val="FFFFFF"/>
              </a:solidFill>
              <a:prstDash val="solid"/>
              <a:miter lim="8000"/>
              <a:headEnd type="none" w="med" len="med"/>
              <a:tailEnd type="none" w="med" len="med"/>
            </a:ln>
          </p:spPr>
        </p:sp>
        <p:sp>
          <p:nvSpPr>
            <p:cNvPr id="123" name="Google Shape;123;p17"/>
            <p:cNvSpPr/>
            <p:nvPr/>
          </p:nvSpPr>
          <p:spPr>
            <a:xfrm rot="-5400000">
              <a:off x="3075562" y="756050"/>
              <a:ext cx="1326900" cy="1326900"/>
            </a:xfrm>
            <a:prstGeom prst="arc">
              <a:avLst>
                <a:gd name="adj1" fmla="val 16200000"/>
                <a:gd name="adj2" fmla="val 0"/>
              </a:avLst>
            </a:prstGeom>
            <a:noFill/>
            <a:ln w="9525" cap="flat" cmpd="sng">
              <a:solidFill>
                <a:srgbClr val="FFFFFF"/>
              </a:solidFill>
              <a:prstDash val="dash"/>
              <a:round/>
              <a:headEnd type="triangl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 name="Google Shape;124;p17"/>
            <p:cNvCxnSpPr/>
            <p:nvPr/>
          </p:nvCxnSpPr>
          <p:spPr>
            <a:xfrm>
              <a:off x="3480293" y="1292146"/>
              <a:ext cx="2268000" cy="2268000"/>
            </a:xfrm>
            <a:prstGeom prst="straightConnector1">
              <a:avLst/>
            </a:prstGeom>
            <a:noFill/>
            <a:ln w="9525" cap="flat" cmpd="sng">
              <a:solidFill>
                <a:srgbClr val="FFFFFF"/>
              </a:solidFill>
              <a:prstDash val="dash"/>
              <a:round/>
              <a:headEnd type="none" w="med" len="med"/>
              <a:tailEnd type="none" w="med" len="med"/>
            </a:ln>
          </p:spPr>
        </p:cxnSp>
        <p:cxnSp>
          <p:nvCxnSpPr>
            <p:cNvPr id="125" name="Google Shape;125;p17"/>
            <p:cNvCxnSpPr>
              <a:endCxn id="119" idx="7"/>
            </p:cNvCxnSpPr>
            <p:nvPr/>
          </p:nvCxnSpPr>
          <p:spPr>
            <a:xfrm flipH="1">
              <a:off x="5083423" y="1280516"/>
              <a:ext cx="676500" cy="676500"/>
            </a:xfrm>
            <a:prstGeom prst="straightConnector1">
              <a:avLst/>
            </a:prstGeom>
            <a:noFill/>
            <a:ln w="9525" cap="flat" cmpd="sng">
              <a:solidFill>
                <a:srgbClr val="FFFFFF"/>
              </a:solidFill>
              <a:prstDash val="dash"/>
              <a:round/>
              <a:headEnd type="none" w="med" len="med"/>
              <a:tailEnd type="none" w="med" len="med"/>
            </a:ln>
          </p:spPr>
        </p:cxnSp>
        <p:cxnSp>
          <p:nvCxnSpPr>
            <p:cNvPr id="126" name="Google Shape;126;p17"/>
            <p:cNvCxnSpPr/>
            <p:nvPr/>
          </p:nvCxnSpPr>
          <p:spPr>
            <a:xfrm>
              <a:off x="3345288" y="1288325"/>
              <a:ext cx="0" cy="2283300"/>
            </a:xfrm>
            <a:prstGeom prst="straightConnector1">
              <a:avLst/>
            </a:prstGeom>
            <a:noFill/>
            <a:ln w="9525" cap="flat" cmpd="sng">
              <a:solidFill>
                <a:srgbClr val="FFFFFF"/>
              </a:solidFill>
              <a:prstDash val="solid"/>
              <a:round/>
              <a:headEnd type="triangle" w="sm" len="sm"/>
              <a:tailEnd type="triangle" w="sm" len="sm"/>
            </a:ln>
          </p:spPr>
        </p:cxnSp>
        <p:cxnSp>
          <p:nvCxnSpPr>
            <p:cNvPr id="127" name="Google Shape;127;p17"/>
            <p:cNvCxnSpPr>
              <a:stCxn id="119" idx="3"/>
            </p:cNvCxnSpPr>
            <p:nvPr/>
          </p:nvCxnSpPr>
          <p:spPr>
            <a:xfrm flipH="1">
              <a:off x="3468663" y="2895276"/>
              <a:ext cx="676500" cy="676500"/>
            </a:xfrm>
            <a:prstGeom prst="straightConnector1">
              <a:avLst/>
            </a:prstGeom>
            <a:noFill/>
            <a:ln w="9525" cap="flat" cmpd="sng">
              <a:solidFill>
                <a:srgbClr val="FFFFFF"/>
              </a:solidFill>
              <a:prstDash val="dash"/>
              <a:round/>
              <a:headEnd type="none" w="med" len="med"/>
              <a:tailEnd type="none" w="med" len="med"/>
            </a:ln>
          </p:spPr>
        </p:cxnSp>
      </p:grpSp>
      <p:sp>
        <p:nvSpPr>
          <p:cNvPr id="128" name="Google Shape;128;p17"/>
          <p:cNvSpPr/>
          <p:nvPr/>
        </p:nvSpPr>
        <p:spPr>
          <a:xfrm>
            <a:off x="4254089" y="1497787"/>
            <a:ext cx="598974" cy="598352"/>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body" idx="1"/>
          </p:nvPr>
        </p:nvSpPr>
        <p:spPr>
          <a:xfrm>
            <a:off x="420778" y="1239803"/>
            <a:ext cx="3194781" cy="3725700"/>
          </a:xfrm>
          <a:prstGeom prst="rect">
            <a:avLst/>
          </a:prstGeom>
        </p:spPr>
        <p:txBody>
          <a:bodyPr spcFirstLastPara="1" wrap="square" lIns="91425" tIns="91425" rIns="91425" bIns="91425" anchor="t" anchorCtr="0">
            <a:noAutofit/>
          </a:bodyPr>
          <a:lstStyle/>
          <a:p>
            <a:pPr marL="0" indent="0">
              <a:buNone/>
            </a:pPr>
            <a:r>
              <a:rPr lang="en-US" dirty="0"/>
              <a:t>+ Window or page not identified</a:t>
            </a:r>
          </a:p>
          <a:p>
            <a:pPr marL="0" indent="0">
              <a:buNone/>
            </a:pPr>
            <a:r>
              <a:rPr lang="en-US" dirty="0"/>
              <a:t>+ Same title on different window</a:t>
            </a:r>
          </a:p>
          <a:p>
            <a:pPr marL="0" indent="0">
              <a:buNone/>
            </a:pPr>
            <a:r>
              <a:rPr lang="en-US" dirty="0"/>
              <a:t>+ Window title does not match command or </a:t>
            </a:r>
          </a:p>
          <a:p>
            <a:pPr marL="0" indent="0">
              <a:buNone/>
            </a:pPr>
            <a:r>
              <a:rPr lang="en-US" dirty="0"/>
              <a:t>link</a:t>
            </a:r>
          </a:p>
          <a:p>
            <a:pPr marL="0" indent="0">
              <a:buNone/>
            </a:pPr>
            <a:br>
              <a:rPr lang="en-US" dirty="0"/>
            </a:br>
            <a:endParaRPr dirty="0"/>
          </a:p>
        </p:txBody>
      </p:sp>
      <p:sp>
        <p:nvSpPr>
          <p:cNvPr id="135" name="Google Shape;135;p18"/>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Some applications or Web sites fail to provide any sign of where the user is.</a:t>
            </a:r>
            <a:br>
              <a:rPr lang="en-US" dirty="0"/>
            </a:br>
            <a:br>
              <a:rPr lang="en-US" dirty="0"/>
            </a:br>
            <a:endParaRPr dirty="0"/>
          </a:p>
        </p:txBody>
      </p:sp>
      <p:sp>
        <p:nvSpPr>
          <p:cNvPr id="137" name="Google Shape;137;p18"/>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5" name="Picture 4" descr="Graphical user interface, text, application&#10;&#10;Description automatically generated">
            <a:extLst>
              <a:ext uri="{FF2B5EF4-FFF2-40B4-BE49-F238E27FC236}">
                <a16:creationId xmlns:a16="http://schemas.microsoft.com/office/drawing/2014/main" id="{6C597699-F8D6-B746-9E90-830EC1E0B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0325" y="1500475"/>
            <a:ext cx="5792694" cy="1840201"/>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24F83F8C-57F0-3643-8D02-C7413D411B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070" y="0"/>
            <a:ext cx="7428472"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4" name="Google Shape;144;p19"/>
          <p:cNvSpPr txBox="1">
            <a:spLocks noGrp="1"/>
          </p:cNvSpPr>
          <p:nvPr>
            <p:ph type="body" idx="2"/>
          </p:nvPr>
        </p:nvSpPr>
        <p:spPr>
          <a:xfrm>
            <a:off x="417702" y="589974"/>
            <a:ext cx="3660312" cy="53159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600" dirty="0"/>
              <a:t>Web software can indicate the current page in two ways. Well-designed sites use one or both of these on every page.</a:t>
            </a:r>
          </a:p>
          <a:p>
            <a:pPr marL="0" lvl="0" indent="0" algn="l" rtl="0">
              <a:spcBef>
                <a:spcPts val="600"/>
              </a:spcBef>
              <a:spcAft>
                <a:spcPts val="0"/>
              </a:spcAft>
              <a:buNone/>
            </a:pPr>
            <a:endParaRPr lang="en-US" sz="1600" dirty="0"/>
          </a:p>
          <a:p>
            <a:pPr marL="0" lvl="0" indent="0" algn="l" rtl="0">
              <a:spcBef>
                <a:spcPts val="600"/>
              </a:spcBef>
              <a:spcAft>
                <a:spcPts val="0"/>
              </a:spcAft>
              <a:buNone/>
            </a:pPr>
            <a:r>
              <a:rPr lang="en-US" sz="1600" dirty="0"/>
              <a:t>■  Navigation bar: marking the current page’s item in the site’s navigation bar</a:t>
            </a:r>
          </a:p>
          <a:p>
            <a:pPr marL="0" lvl="0" indent="0" algn="l" rtl="0">
              <a:spcBef>
                <a:spcPts val="600"/>
              </a:spcBef>
              <a:spcAft>
                <a:spcPts val="0"/>
              </a:spcAft>
              <a:buNone/>
            </a:pPr>
            <a:r>
              <a:rPr lang="en-US" sz="1600" dirty="0"/>
              <a:t>■  Page title: placing a page title prominently, near the top of the page content</a:t>
            </a:r>
          </a:p>
          <a:p>
            <a:pPr marL="0" lvl="0" indent="0" algn="l" rtl="0">
              <a:spcBef>
                <a:spcPts val="600"/>
              </a:spcBef>
              <a:spcAft>
                <a:spcPts val="0"/>
              </a:spcAft>
              <a:buNone/>
            </a:pPr>
            <a:endParaRPr sz="1600" dirty="0"/>
          </a:p>
        </p:txBody>
      </p:sp>
      <p:sp>
        <p:nvSpPr>
          <p:cNvPr id="146" name="Google Shape;146;p19"/>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7" name="Picture 6" descr="A person holding an object&#10;&#10;Description automatically generated with low confidence">
            <a:extLst>
              <a:ext uri="{FF2B5EF4-FFF2-40B4-BE49-F238E27FC236}">
                <a16:creationId xmlns:a16="http://schemas.microsoft.com/office/drawing/2014/main" id="{BD04BAE3-76B9-2C4B-9322-E3F102201C9D}"/>
              </a:ext>
            </a:extLst>
          </p:cNvPr>
          <p:cNvPicPr>
            <a:picLocks noChangeAspect="1"/>
          </p:cNvPicPr>
          <p:nvPr/>
        </p:nvPicPr>
        <p:blipFill>
          <a:blip r:embed="rId3"/>
          <a:stretch>
            <a:fillRect/>
          </a:stretch>
        </p:blipFill>
        <p:spPr>
          <a:xfrm>
            <a:off x="4646513" y="1260245"/>
            <a:ext cx="4337744" cy="240547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927C9EAB-3266-874C-BF35-37949ADEF4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8414" y="855771"/>
            <a:ext cx="6365087" cy="2731576"/>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B375A0E8-1D0F-BD41-8673-66DAFAB83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79497"/>
            <a:ext cx="9144000" cy="3784506"/>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452980D7-4F31-4046-8F11-77338A41A9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2248" y="1121569"/>
            <a:ext cx="9144000" cy="2858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404330" y="493832"/>
            <a:ext cx="8229600" cy="4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t>Same Same But Different</a:t>
            </a:r>
            <a:endParaRPr sz="3000" dirty="0"/>
          </a:p>
        </p:txBody>
      </p:sp>
      <p:sp>
        <p:nvSpPr>
          <p:cNvPr id="152" name="Google Shape;152;p20"/>
          <p:cNvSpPr txBox="1">
            <a:spLocks noGrp="1"/>
          </p:cNvSpPr>
          <p:nvPr>
            <p:ph type="body" idx="1"/>
          </p:nvPr>
        </p:nvSpPr>
        <p:spPr>
          <a:xfrm>
            <a:off x="426350" y="1182788"/>
            <a:ext cx="3924600" cy="1276344"/>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400" dirty="0"/>
              <a:t>Same title on different windows</a:t>
            </a:r>
          </a:p>
          <a:p>
            <a:pPr marL="0" lvl="0" indent="0" algn="l" rtl="0">
              <a:spcBef>
                <a:spcPts val="600"/>
              </a:spcBef>
              <a:spcAft>
                <a:spcPts val="0"/>
              </a:spcAft>
              <a:buNone/>
            </a:pPr>
            <a:endParaRPr lang="en-US" dirty="0"/>
          </a:p>
          <a:p>
            <a:pPr marL="0" lvl="0" indent="0" algn="l" rtl="0">
              <a:spcBef>
                <a:spcPts val="600"/>
              </a:spcBef>
              <a:spcAft>
                <a:spcPts val="0"/>
              </a:spcAft>
              <a:buNone/>
            </a:pPr>
            <a:r>
              <a:rPr lang="en-US" sz="1600" dirty="0"/>
              <a:t>Sometimes different windows or Web pages have the exact same title. This can mislead users about where they are</a:t>
            </a:r>
          </a:p>
          <a:p>
            <a:pPr marL="0" lvl="0" indent="0" algn="l" rtl="0">
              <a:spcBef>
                <a:spcPts val="600"/>
              </a:spcBef>
              <a:spcAft>
                <a:spcPts val="0"/>
              </a:spcAft>
              <a:buNone/>
            </a:pPr>
            <a:endParaRPr sz="2400" dirty="0"/>
          </a:p>
        </p:txBody>
      </p:sp>
      <p:sp>
        <p:nvSpPr>
          <p:cNvPr id="162" name="Google Shape;162;p20"/>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3" name="Picture 2" descr="Graphical user interface, application&#10;&#10;Description automatically generated">
            <a:extLst>
              <a:ext uri="{FF2B5EF4-FFF2-40B4-BE49-F238E27FC236}">
                <a16:creationId xmlns:a16="http://schemas.microsoft.com/office/drawing/2014/main" id="{4CC02AA0-C78B-C14B-BD71-488E618C2A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07232"/>
            <a:ext cx="9144000" cy="3481012"/>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D447F8EB-D770-5E40-B16C-C2CEE23FDB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7262"/>
            <a:ext cx="9144000" cy="43489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39" name="Google Shape;239;p25"/>
          <p:cNvSpPr txBox="1">
            <a:spLocks noGrp="1"/>
          </p:cNvSpPr>
          <p:nvPr>
            <p:ph type="sldNum" idx="12"/>
          </p:nvPr>
        </p:nvSpPr>
        <p:spPr>
          <a:xfrm>
            <a:off x="8523157" y="4641567"/>
            <a:ext cx="461100" cy="291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3" name="Picture 2" descr="Graphical user interface, website&#10;&#10;Description automatically generated">
            <a:extLst>
              <a:ext uri="{FF2B5EF4-FFF2-40B4-BE49-F238E27FC236}">
                <a16:creationId xmlns:a16="http://schemas.microsoft.com/office/drawing/2014/main" id="{16745125-F773-CD44-8692-1213331AD4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420" y="0"/>
            <a:ext cx="8413160" cy="5143500"/>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4188FF3B-6958-F141-BC5F-C09D47F589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750" y="0"/>
            <a:ext cx="8572500" cy="5143500"/>
          </a:xfrm>
          <a:prstGeom prst="rect">
            <a:avLst/>
          </a:prstGeom>
        </p:spPr>
      </p:pic>
      <p:pic>
        <p:nvPicPr>
          <p:cNvPr id="7" name="Picture 6" descr="Diagram&#10;&#10;Description automatically generated">
            <a:extLst>
              <a:ext uri="{FF2B5EF4-FFF2-40B4-BE49-F238E27FC236}">
                <a16:creationId xmlns:a16="http://schemas.microsoft.com/office/drawing/2014/main" id="{1FA89215-8EEB-7745-AF6C-0BD7BFA3D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63268"/>
            <a:ext cx="9144000" cy="4016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lentine templat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TotalTime>
  <Words>807</Words>
  <Application>Microsoft Macintosh PowerPoint</Application>
  <PresentationFormat>On-screen Show (16:9)</PresentationFormat>
  <Paragraphs>90</Paragraphs>
  <Slides>19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Cousine</vt:lpstr>
      <vt:lpstr>Courant</vt:lpstr>
      <vt:lpstr>Courier</vt:lpstr>
      <vt:lpstr>Arial</vt:lpstr>
      <vt:lpstr>Noto serif</vt:lpstr>
      <vt:lpstr>Valentine template</vt:lpstr>
      <vt:lpstr>Navigation Bloopers: Know where are you going and what you are getting  GUI Blooper Chapter 3 Minh Nguyen  Sep 5th, 2022</vt:lpstr>
      <vt:lpstr>What is navigation bloopers?</vt:lpstr>
      <vt:lpstr>PowerPoint Presentation</vt:lpstr>
      <vt:lpstr>Direction 101</vt:lpstr>
      <vt:lpstr>We use signs to describe where we are In the context of software, signs could be window title, title of a web,…etc.</vt:lpstr>
      <vt:lpstr>Some applications or Web sites fail to provide any sign of where the user is.  </vt:lpstr>
      <vt:lpstr>PowerPoint Presentation</vt:lpstr>
      <vt:lpstr>Same Same But Different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Navigation Bloopers: Know where are you going and what you are getting</dc:title>
  <cp:lastModifiedBy>Drew Guarnera (he/him/his)</cp:lastModifiedBy>
  <cp:revision>3</cp:revision>
  <dcterms:modified xsi:type="dcterms:W3CDTF">2022-09-05T15:32:56Z</dcterms:modified>
</cp:coreProperties>
</file>